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6" r:id="rId2"/>
    <p:sldId id="278" r:id="rId3"/>
    <p:sldId id="291" r:id="rId4"/>
    <p:sldId id="292" r:id="rId5"/>
    <p:sldId id="283" r:id="rId6"/>
    <p:sldId id="282" r:id="rId7"/>
    <p:sldId id="294" r:id="rId8"/>
    <p:sldId id="295" r:id="rId9"/>
    <p:sldId id="300" r:id="rId10"/>
    <p:sldId id="296" r:id="rId11"/>
    <p:sldId id="297" r:id="rId12"/>
    <p:sldId id="298" r:id="rId13"/>
    <p:sldId id="299" r:id="rId14"/>
    <p:sldId id="293" r:id="rId15"/>
    <p:sldId id="305" r:id="rId16"/>
    <p:sldId id="301" r:id="rId17"/>
    <p:sldId id="302" r:id="rId18"/>
    <p:sldId id="303" r:id="rId19"/>
    <p:sldId id="304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8EE046-5C55-415C-B3FD-423FFD5A7A90}">
          <p14:sldIdLst>
            <p14:sldId id="276"/>
            <p14:sldId id="278"/>
            <p14:sldId id="291"/>
            <p14:sldId id="292"/>
            <p14:sldId id="283"/>
            <p14:sldId id="282"/>
            <p14:sldId id="294"/>
            <p14:sldId id="295"/>
            <p14:sldId id="300"/>
            <p14:sldId id="296"/>
            <p14:sldId id="297"/>
            <p14:sldId id="298"/>
            <p14:sldId id="299"/>
            <p14:sldId id="293"/>
            <p14:sldId id="305"/>
            <p14:sldId id="301"/>
            <p14:sldId id="302"/>
            <p14:sldId id="303"/>
            <p14:sldId id="304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C2"/>
    <a:srgbClr val="02409B"/>
    <a:srgbClr val="334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6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Denied%20Claims%20for%20Mental%20Health\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SUD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totals!$G$17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91336325636111"/>
                      <c:h val="0.13067341231506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AE6-4CFF-A496-D4D708CDBF11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39666551900503"/>
                      <c:h val="0.13067341231506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AE6-4CFF-A496-D4D708CDB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totals!$F$18:$F$19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totals!$G$18:$G$19</c:f>
              <c:numCache>
                <c:formatCode>_("$"* #,##0.00_);_("$"* \(#,##0.00\);_("$"* "-"??_);_(@_)</c:formatCode>
                <c:ptCount val="2"/>
                <c:pt idx="0">
                  <c:v>114914226.39</c:v>
                </c:pt>
                <c:pt idx="1">
                  <c:v>114300424.04000001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6-4CFF-A496-D4D708CDBF11}"/>
            </c:ext>
          </c:extLst>
        </c:ser>
        <c:ser>
          <c:idx val="1"/>
          <c:order val="1"/>
          <c:tx>
            <c:strRef>
              <c:f>totals!$H$17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2876623167701471E-2"/>
                  <c:y val="1.113192285933680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35167484021184"/>
                      <c:h val="0.13067341231506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AE6-4CFF-A496-D4D708CDBF11}"/>
                </c:ext>
              </c:extLst>
            </c:dLbl>
            <c:dLbl>
              <c:idx val="1"/>
              <c:layout>
                <c:manualLayout>
                  <c:x val="1.7182196032690236E-2"/>
                  <c:y val="5.65512813177168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52004235130354"/>
                      <c:h val="0.13067341231506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AE6-4CFF-A496-D4D708CDB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totals!$F$18:$F$19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totals!$H$18:$H$19</c:f>
              <c:numCache>
                <c:formatCode>_("$"* #,##0.00_);_("$"* \(#,##0.00\);_("$"* "-"??_);_(@_)</c:formatCode>
                <c:ptCount val="2"/>
                <c:pt idx="0">
                  <c:v>70067785.060000002</c:v>
                </c:pt>
                <c:pt idx="1">
                  <c:v>80732534.109999999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6-4CFF-A496-D4D708CDBF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6809039"/>
        <c:axId val="656829199"/>
      </c:barChart>
      <c:catAx>
        <c:axId val="6568090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829199"/>
        <c:crosses val="autoZero"/>
        <c:auto val="1"/>
        <c:lblAlgn val="ctr"/>
        <c:lblOffset val="100"/>
        <c:noMultiLvlLbl val="0"/>
      </c:catAx>
      <c:valAx>
        <c:axId val="65682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809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MI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depression'!$B$23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depression'!$A$24:$A$25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depression'!$B$24:$B$25</c:f>
              <c:numCache>
                <c:formatCode>_("$"* #,##0.00_);_("$"* \(#,##0.00\);_("$"* "-"??_);_(@_)</c:formatCode>
                <c:ptCount val="2"/>
                <c:pt idx="0">
                  <c:v>292.59197881092405</c:v>
                </c:pt>
                <c:pt idx="1">
                  <c:v>293.71845979531491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8-4E8E-86AA-A66DBCABC2EC}"/>
            </c:ext>
          </c:extLst>
        </c:ser>
        <c:ser>
          <c:idx val="1"/>
          <c:order val="1"/>
          <c:tx>
            <c:strRef>
              <c:f>'total depression'!$C$23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depression'!$A$24:$A$25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depression'!$C$24:$C$25</c:f>
              <c:numCache>
                <c:formatCode>_("$"* #,##0.00_);_("$"* \(#,##0.00\);_("$"* "-"??_);_(@_)</c:formatCode>
                <c:ptCount val="2"/>
                <c:pt idx="0">
                  <c:v>180.10862834739027</c:v>
                </c:pt>
                <c:pt idx="1">
                  <c:v>201.3125102020137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B8-4E8E-86AA-A66DBCABC2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4672895"/>
        <c:axId val="414681055"/>
      </c:barChart>
      <c:catAx>
        <c:axId val="4146728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81055"/>
        <c:crosses val="autoZero"/>
        <c:auto val="1"/>
        <c:lblAlgn val="ctr"/>
        <c:lblOffset val="100"/>
        <c:noMultiLvlLbl val="0"/>
      </c:catAx>
      <c:valAx>
        <c:axId val="41468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72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MI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anxiety'!$B$18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68344002579556"/>
                      <c:h val="0.126910750279906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FD1-4268-80AD-48F2279F780B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60855165317493"/>
                      <c:h val="0.126910750279906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FD1-4268-80AD-48F2279F7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anxiety'!$A$19:$A$20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anxiety'!$B$19:$B$20</c:f>
              <c:numCache>
                <c:formatCode>_("$"* #,##0.00_);_("$"* \(#,##0.00\);_("$"* "-"??_);_(@_)</c:formatCode>
                <c:ptCount val="2"/>
                <c:pt idx="0">
                  <c:v>137924832.59</c:v>
                </c:pt>
                <c:pt idx="1">
                  <c:v>103386971.03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1-4268-80AD-48F2279F780B}"/>
            </c:ext>
          </c:extLst>
        </c:ser>
        <c:ser>
          <c:idx val="1"/>
          <c:order val="1"/>
          <c:tx>
            <c:strRef>
              <c:f>'total anxiety'!$C$18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0836997676792851E-2"/>
                  <c:y val="-1.92226440584731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D1-4268-80AD-48F2279F780B}"/>
                </c:ext>
              </c:extLst>
            </c:dLbl>
            <c:dLbl>
              <c:idx val="1"/>
              <c:layout>
                <c:manualLayout>
                  <c:x val="2.0418498838396425E-2"/>
                  <c:y val="-3.02070120918864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D1-4268-80AD-48F2279F7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anxiety'!$A$19:$A$20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anxiety'!$C$19:$C$20</c:f>
              <c:numCache>
                <c:formatCode>_("$"* #,##0.00_);_("$"* \(#,##0.00\);_("$"* "-"??_);_(@_)</c:formatCode>
                <c:ptCount val="2"/>
                <c:pt idx="0">
                  <c:v>88458069.439999998</c:v>
                </c:pt>
                <c:pt idx="1">
                  <c:v>68132526.790000007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1-4268-80AD-48F2279F78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4548016"/>
        <c:axId val="614556176"/>
      </c:barChart>
      <c:catAx>
        <c:axId val="614548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56176"/>
        <c:crosses val="autoZero"/>
        <c:auto val="1"/>
        <c:lblAlgn val="ctr"/>
        <c:lblOffset val="100"/>
        <c:noMultiLvlLbl val="0"/>
      </c:catAx>
      <c:valAx>
        <c:axId val="61455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4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MI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anxiety'!$B$23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anxiety'!$A$24:$A$25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anxiety'!$B$24:$B$25</c:f>
              <c:numCache>
                <c:formatCode>_("$"* #,##0.00_);_("$"* \(#,##0.00\);_("$"* "-"??_);_(@_)</c:formatCode>
                <c:ptCount val="2"/>
                <c:pt idx="0">
                  <c:v>477.57906021468148</c:v>
                </c:pt>
                <c:pt idx="1">
                  <c:v>461.76336794761852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9-414D-B43C-DCB37AB6A5CD}"/>
            </c:ext>
          </c:extLst>
        </c:ser>
        <c:ser>
          <c:idx val="1"/>
          <c:order val="1"/>
          <c:tx>
            <c:strRef>
              <c:f>'total anxiety'!$C$23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anxiety'!$A$24:$A$25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anxiety'!$C$24:$C$25</c:f>
              <c:numCache>
                <c:formatCode>_("$"* #,##0.00_);_("$"* \(#,##0.00\);_("$"* "-"??_);_(@_)</c:formatCode>
                <c:ptCount val="2"/>
                <c:pt idx="0">
                  <c:v>306.29525429362877</c:v>
                </c:pt>
                <c:pt idx="1">
                  <c:v>304.30435018937368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9-414D-B43C-DCB37AB6A5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4562416"/>
        <c:axId val="614560976"/>
      </c:barChart>
      <c:catAx>
        <c:axId val="614562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60976"/>
        <c:crosses val="autoZero"/>
        <c:auto val="1"/>
        <c:lblAlgn val="ctr"/>
        <c:lblOffset val="100"/>
        <c:noMultiLvlLbl val="0"/>
      </c:catAx>
      <c:valAx>
        <c:axId val="61456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6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Member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totals!$K$18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totals!$L$17:$M$17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totals!$L$18:$M$18</c:f>
              <c:numCache>
                <c:formatCode>_(* #,##0_);_(* \(#,##0\);_(* "-"??_);_(@_)</c:formatCode>
                <c:ptCount val="2"/>
                <c:pt idx="0">
                  <c:v>176848</c:v>
                </c:pt>
                <c:pt idx="1">
                  <c:v>18333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A-4B6F-A96E-C9A3A8B054DA}"/>
            </c:ext>
          </c:extLst>
        </c:ser>
        <c:ser>
          <c:idx val="1"/>
          <c:order val="1"/>
          <c:tx>
            <c:strRef>
              <c:f>totals!$K$19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totals!$L$17:$M$17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totals!$L$19:$M$19</c:f>
              <c:numCache>
                <c:formatCode>_(* #,##0_);_(* \(#,##0\);_(* "-"??_);_(@_)</c:formatCode>
                <c:ptCount val="2"/>
                <c:pt idx="0">
                  <c:v>148758</c:v>
                </c:pt>
                <c:pt idx="1">
                  <c:v>16812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A-4B6F-A96E-C9A3A8B054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509807"/>
        <c:axId val="641480047"/>
      </c:barChart>
      <c:catAx>
        <c:axId val="64150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480047"/>
        <c:crosses val="autoZero"/>
        <c:auto val="1"/>
        <c:lblAlgn val="ctr"/>
        <c:lblOffset val="100"/>
        <c:noMultiLvlLbl val="0"/>
      </c:catAx>
      <c:valAx>
        <c:axId val="64148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50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Claim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totals!$K$22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totals!$L$21:$M$21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totals!$L$22:$M$22</c:f>
              <c:numCache>
                <c:formatCode>_(* #,##0_);_(* \(#,##0\);_(* "-"??_);_(@_)</c:formatCode>
                <c:ptCount val="2"/>
                <c:pt idx="0">
                  <c:v>937224</c:v>
                </c:pt>
                <c:pt idx="1">
                  <c:v>99110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6-423C-9256-24DEE89D0C38}"/>
            </c:ext>
          </c:extLst>
        </c:ser>
        <c:ser>
          <c:idx val="1"/>
          <c:order val="1"/>
          <c:tx>
            <c:strRef>
              <c:f>totals!$K$23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totals!$L$21:$M$21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totals!$L$23:$M$23</c:f>
              <c:numCache>
                <c:formatCode>_(* #,##0_);_(* \(#,##0\);_(* "-"??_);_(@_)</c:formatCode>
                <c:ptCount val="2"/>
                <c:pt idx="0">
                  <c:v>733965</c:v>
                </c:pt>
                <c:pt idx="1">
                  <c:v>96962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6-423C-9256-24DEE89D0C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8777391"/>
        <c:axId val="238771151"/>
      </c:barChart>
      <c:catAx>
        <c:axId val="23877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71151"/>
        <c:crosses val="autoZero"/>
        <c:auto val="1"/>
        <c:lblAlgn val="ctr"/>
        <c:lblOffset val="100"/>
        <c:noMultiLvlLbl val="0"/>
      </c:catAx>
      <c:valAx>
        <c:axId val="23877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7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Member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depression'!$K$19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depression'!$L$18:$M$18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'total depression'!$L$19:$M$19</c:f>
              <c:numCache>
                <c:formatCode>_(* #,##0_);_(* \(#,##0\);_(* "-"??_);_(@_)</c:formatCode>
                <c:ptCount val="2"/>
                <c:pt idx="0">
                  <c:v>62470</c:v>
                </c:pt>
                <c:pt idx="1">
                  <c:v>3956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3-4710-AD40-8B100315BE6E}"/>
            </c:ext>
          </c:extLst>
        </c:ser>
        <c:ser>
          <c:idx val="1"/>
          <c:order val="1"/>
          <c:tx>
            <c:strRef>
              <c:f>'total depression'!$K$20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depression'!$L$18:$M$18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'total depression'!$L$20:$M$20</c:f>
              <c:numCache>
                <c:formatCode>_(* #,##0_);_(* \(#,##0\);_(* "-"??_);_(@_)</c:formatCode>
                <c:ptCount val="2"/>
                <c:pt idx="0">
                  <c:v>51917</c:v>
                </c:pt>
                <c:pt idx="1">
                  <c:v>3575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63-4710-AD40-8B100315BE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6823919"/>
        <c:axId val="656832079"/>
      </c:barChart>
      <c:catAx>
        <c:axId val="6568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832079"/>
        <c:crosses val="autoZero"/>
        <c:auto val="1"/>
        <c:lblAlgn val="ctr"/>
        <c:lblOffset val="100"/>
        <c:noMultiLvlLbl val="0"/>
      </c:catAx>
      <c:valAx>
        <c:axId val="65683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823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Claim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depression'!$K$23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depression'!$L$22:$M$22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'total depression'!$L$23:$M$23</c:f>
              <c:numCache>
                <c:formatCode>_(* #,##0_);_(* \(#,##0\);_(* "-"??_);_(@_)</c:formatCode>
                <c:ptCount val="2"/>
                <c:pt idx="0">
                  <c:v>274953</c:v>
                </c:pt>
                <c:pt idx="1">
                  <c:v>15508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C-4D1D-89AA-4A3D97BA8A2C}"/>
            </c:ext>
          </c:extLst>
        </c:ser>
        <c:ser>
          <c:idx val="1"/>
          <c:order val="1"/>
          <c:tx>
            <c:strRef>
              <c:f>'total depression'!$K$24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depression'!$L$22:$M$22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'total depression'!$L$24:$M$24</c:f>
              <c:numCache>
                <c:formatCode>_(* #,##0_);_(* \(#,##0\);_(* "-"??_);_(@_)</c:formatCode>
                <c:ptCount val="2"/>
                <c:pt idx="0">
                  <c:v>217114</c:v>
                </c:pt>
                <c:pt idx="1">
                  <c:v>14807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C-4D1D-89AA-4A3D97BA8A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0037423"/>
        <c:axId val="410034063"/>
      </c:barChart>
      <c:catAx>
        <c:axId val="41003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34063"/>
        <c:crosses val="autoZero"/>
        <c:auto val="1"/>
        <c:lblAlgn val="ctr"/>
        <c:lblOffset val="100"/>
        <c:noMultiLvlLbl val="0"/>
      </c:catAx>
      <c:valAx>
        <c:axId val="41003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Claims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37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Member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anxiety'!$K$19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anxiety'!$L$18:$M$18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'total anxiety'!$L$19:$M$19</c:f>
              <c:numCache>
                <c:formatCode>_(* #,##0_);_(* \(#,##0\);_(* "-"??_);_(@_)</c:formatCode>
                <c:ptCount val="2"/>
                <c:pt idx="0">
                  <c:v>86080</c:v>
                </c:pt>
                <c:pt idx="1">
                  <c:v>3457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A-470F-8D69-8950C4628B22}"/>
            </c:ext>
          </c:extLst>
        </c:ser>
        <c:ser>
          <c:idx val="1"/>
          <c:order val="1"/>
          <c:tx>
            <c:strRef>
              <c:f>'total anxiety'!$K$20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anxiety'!$L$18:$M$18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'total anxiety'!$L$20:$M$20</c:f>
              <c:numCache>
                <c:formatCode>_(* #,##0_);_(* \(#,##0\);_(* "-"??_);_(@_)</c:formatCode>
                <c:ptCount val="2"/>
                <c:pt idx="0">
                  <c:v>70140</c:v>
                </c:pt>
                <c:pt idx="1">
                  <c:v>3110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A-470F-8D69-8950C4628B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489167"/>
        <c:axId val="641503087"/>
      </c:barChart>
      <c:catAx>
        <c:axId val="64148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503087"/>
        <c:crosses val="autoZero"/>
        <c:auto val="1"/>
        <c:lblAlgn val="ctr"/>
        <c:lblOffset val="100"/>
        <c:noMultiLvlLbl val="0"/>
      </c:catAx>
      <c:valAx>
        <c:axId val="641503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48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Claim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anxiety'!$K$23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anxiety'!$L$22:$M$22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'total anxiety'!$L$23:$M$23</c:f>
              <c:numCache>
                <c:formatCode>_(* #,##0_);_(* \(#,##0\);_(* "-"??_);_(@_)</c:formatCode>
                <c:ptCount val="2"/>
                <c:pt idx="0">
                  <c:v>288800</c:v>
                </c:pt>
                <c:pt idx="1">
                  <c:v>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A-453A-9A73-7E36F50D474F}"/>
            </c:ext>
          </c:extLst>
        </c:ser>
        <c:ser>
          <c:idx val="1"/>
          <c:order val="1"/>
          <c:tx>
            <c:strRef>
              <c:f>'total anxiety'!$K$24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anxiety'!$L$22:$M$22</c:f>
              <c:strCache>
                <c:ptCount val="2"/>
                <c:pt idx="0">
                  <c:v>MI</c:v>
                </c:pt>
                <c:pt idx="1">
                  <c:v>SUD</c:v>
                </c:pt>
              </c:strCache>
            </c:strRef>
          </c:cat>
          <c:val>
            <c:numRef>
              <c:f>'total anxiety'!$L$24:$M$24</c:f>
              <c:numCache>
                <c:formatCode>_(* #,##0_);_(* \(#,##0\);_(* "-"??_);_(@_)</c:formatCode>
                <c:ptCount val="2"/>
                <c:pt idx="0">
                  <c:v>223896</c:v>
                </c:pt>
                <c:pt idx="1">
                  <c:v>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A-453A-9A73-7E36F50D47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30573871"/>
        <c:axId val="1330576271"/>
      </c:barChart>
      <c:catAx>
        <c:axId val="133057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576271"/>
        <c:crosses val="autoZero"/>
        <c:auto val="1"/>
        <c:lblAlgn val="ctr"/>
        <c:lblOffset val="100"/>
        <c:noMultiLvlLbl val="0"/>
      </c:catAx>
      <c:valAx>
        <c:axId val="133057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57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SUD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totals!$G$22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totals!$F$23:$F$24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totals!$G$23:$G$24</c:f>
              <c:numCache>
                <c:formatCode>_("$"* #,##0.00_);_("$"* \(#,##0.00\);_("$"* "-"??_);_(@_)</c:formatCode>
                <c:ptCount val="2"/>
                <c:pt idx="0">
                  <c:v>1159.4614709918274</c:v>
                </c:pt>
                <c:pt idx="1">
                  <c:v>1178.8166914873868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1-4AE5-A8D8-5DD67BC5C258}"/>
            </c:ext>
          </c:extLst>
        </c:ser>
        <c:ser>
          <c:idx val="1"/>
          <c:order val="1"/>
          <c:tx>
            <c:strRef>
              <c:f>totals!$H$22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totals!$F$23:$F$24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totals!$H$23:$H$24</c:f>
              <c:numCache>
                <c:formatCode>_("$"* #,##0.00_);_("$"* \(#,##0.00\);_("$"* "-"??_);_(@_)</c:formatCode>
                <c:ptCount val="2"/>
                <c:pt idx="0">
                  <c:v>706.96988255473718</c:v>
                </c:pt>
                <c:pt idx="1">
                  <c:v>832.62034724943794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1-4AE5-A8D8-5DD67BC5C2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4530256"/>
        <c:axId val="614556656"/>
      </c:barChart>
      <c:catAx>
        <c:axId val="61453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56656"/>
        <c:crosses val="autoZero"/>
        <c:auto val="1"/>
        <c:lblAlgn val="ctr"/>
        <c:lblOffset val="100"/>
        <c:noMultiLvlLbl val="0"/>
      </c:catAx>
      <c:valAx>
        <c:axId val="61455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3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SUD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depression'!$G$18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8406751297586768"/>
                  <c:y val="8.1674962034389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19925875012843"/>
                      <c:h val="0.13015884350362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3D4-4AAF-9036-B0547049C7A5}"/>
                </c:ext>
              </c:extLst>
            </c:dLbl>
            <c:dLbl>
              <c:idx val="1"/>
              <c:layout>
                <c:manualLayout>
                  <c:x val="9.2033756487933785E-2"/>
                  <c:y val="-3.66127534293236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75989911034034"/>
                      <c:h val="0.13015884350362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D4-4AAF-9036-B0547049C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depression'!$F$19:$F$20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depression'!$G$19:$G$20</c:f>
              <c:numCache>
                <c:formatCode>_("$"* #,##0.00_);_("$"* \(#,##0.00\);_("$"* "-"??_);_(@_)</c:formatCode>
                <c:ptCount val="2"/>
                <c:pt idx="0">
                  <c:v>13273249.859999999</c:v>
                </c:pt>
                <c:pt idx="1">
                  <c:v>12103764.01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4-4AAF-9036-B0547049C7A5}"/>
            </c:ext>
          </c:extLst>
        </c:ser>
        <c:ser>
          <c:idx val="1"/>
          <c:order val="1"/>
          <c:tx>
            <c:strRef>
              <c:f>'total depression'!$H$18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677918829311292E-2"/>
                  <c:y val="-2.8163741777074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D4-4AAF-9036-B0547049C7A5}"/>
                </c:ext>
              </c:extLst>
            </c:dLbl>
            <c:dLbl>
              <c:idx val="1"/>
              <c:layout>
                <c:manualLayout>
                  <c:x val="3.1592681969206504E-2"/>
                  <c:y val="-4.50619868433191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D4-4AAF-9036-B0547049C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depression'!$F$19:$F$20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depression'!$H$19:$H$20</c:f>
              <c:numCache>
                <c:formatCode>_("$"* #,##0.00_);_("$"* \(#,##0.00\);_("$"* "-"??_);_(@_)</c:formatCode>
                <c:ptCount val="2"/>
                <c:pt idx="0">
                  <c:v>8760503.5299999993</c:v>
                </c:pt>
                <c:pt idx="1">
                  <c:v>8627122.9000000004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D4-4AAF-9036-B0547049C7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09372560"/>
        <c:axId val="609373040"/>
      </c:barChart>
      <c:catAx>
        <c:axId val="609372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373040"/>
        <c:crosses val="autoZero"/>
        <c:auto val="1"/>
        <c:lblAlgn val="ctr"/>
        <c:lblOffset val="100"/>
        <c:noMultiLvlLbl val="0"/>
      </c:catAx>
      <c:valAx>
        <c:axId val="60937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37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SUD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depression'!$G$23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depression'!$F$24:$F$25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depression'!$G$24:$G$25</c:f>
              <c:numCache>
                <c:formatCode>_("$"* #,##0.00_);_("$"* \(#,##0.00\);_("$"* "-"??_);_(@_)</c:formatCode>
                <c:ptCount val="2"/>
                <c:pt idx="0">
                  <c:v>855.89694738199637</c:v>
                </c:pt>
                <c:pt idx="1">
                  <c:v>817.43526777875331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E-4A02-AD53-0ADA60BFB36F}"/>
            </c:ext>
          </c:extLst>
        </c:ser>
        <c:ser>
          <c:idx val="1"/>
          <c:order val="1"/>
          <c:tx>
            <c:strRef>
              <c:f>'total depression'!$H$23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depression'!$F$24:$F$25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depression'!$H$24:$H$25</c:f>
              <c:numCache>
                <c:formatCode>_("$"* #,##0.00_);_("$"* \(#,##0.00\);_("$"* "-"??_);_(@_)</c:formatCode>
                <c:ptCount val="2"/>
                <c:pt idx="0">
                  <c:v>564.90221369615676</c:v>
                </c:pt>
                <c:pt idx="1">
                  <c:v>582.63813736746135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5E-4A02-AD53-0ADA60BFB3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6811919"/>
        <c:axId val="656816239"/>
      </c:barChart>
      <c:catAx>
        <c:axId val="6568119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816239"/>
        <c:crosses val="autoZero"/>
        <c:auto val="1"/>
        <c:lblAlgn val="ctr"/>
        <c:lblOffset val="100"/>
        <c:noMultiLvlLbl val="0"/>
      </c:catAx>
      <c:valAx>
        <c:axId val="65681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81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SUD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anxiety'!$G$18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anxiety'!$F$19:$F$20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anxiety'!$G$19:$G$20</c:f>
              <c:numCache>
                <c:formatCode>_("$"* #,##0.00_);_("$"* \(#,##0.00\);_("$"* "-"??_);_(@_)</c:formatCode>
                <c:ptCount val="2"/>
                <c:pt idx="0">
                  <c:v>10087487.76</c:v>
                </c:pt>
                <c:pt idx="1">
                  <c:v>8411438.1699999999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B-4C16-8C51-528A4364048F}"/>
            </c:ext>
          </c:extLst>
        </c:ser>
        <c:ser>
          <c:idx val="1"/>
          <c:order val="1"/>
          <c:tx>
            <c:strRef>
              <c:f>'total anxiety'!$H$18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210017309555108E-2"/>
                  <c:y val="-2.2137082576547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3B-4C16-8C51-528A4364048F}"/>
                </c:ext>
              </c:extLst>
            </c:dLbl>
            <c:dLbl>
              <c:idx val="1"/>
              <c:layout>
                <c:manualLayout>
                  <c:x val="3.5130168143777583E-2"/>
                  <c:y val="-3.32056238648208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3B-4C16-8C51-528A43640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anxiety'!$F$19:$F$20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anxiety'!$H$19:$H$20</c:f>
              <c:numCache>
                <c:formatCode>_("$"* #,##0.00_);_("$"* \(#,##0.00\);_("$"* "-"??_);_(@_)</c:formatCode>
                <c:ptCount val="2"/>
                <c:pt idx="0">
                  <c:v>6917313.2199999997</c:v>
                </c:pt>
                <c:pt idx="1">
                  <c:v>6414461.3700000001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B-4C16-8C51-528A436404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1511727"/>
        <c:axId val="641512207"/>
      </c:barChart>
      <c:catAx>
        <c:axId val="6415117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512207"/>
        <c:crosses val="autoZero"/>
        <c:auto val="1"/>
        <c:lblAlgn val="ctr"/>
        <c:lblOffset val="100"/>
        <c:noMultiLvlLbl val="0"/>
      </c:catAx>
      <c:valAx>
        <c:axId val="641512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511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SUD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anxiety'!$G$23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anxiety'!$F$24:$F$25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anxiety'!$G$24:$G$25</c:f>
              <c:numCache>
                <c:formatCode>_("$"* #,##0.00_);_("$"* \(#,##0.00\);_("$"* "-"??_);_(@_)</c:formatCode>
                <c:ptCount val="2"/>
                <c:pt idx="0">
                  <c:v>1016.269167842031</c:v>
                </c:pt>
                <c:pt idx="1">
                  <c:v>903.77545610830555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3-40F4-A71A-6FD322761C00}"/>
            </c:ext>
          </c:extLst>
        </c:ser>
        <c:ser>
          <c:idx val="1"/>
          <c:order val="1"/>
          <c:tx>
            <c:strRef>
              <c:f>'total anxiety'!$H$23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anxiety'!$F$24:$F$25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anxiety'!$H$24:$H$25</c:f>
              <c:numCache>
                <c:formatCode>_("$"* #,##0.00_);_("$"* \(#,##0.00\);_("$"* "-"??_);_(@_)</c:formatCode>
                <c:ptCount val="2"/>
                <c:pt idx="0">
                  <c:v>696.88829538585526</c:v>
                </c:pt>
                <c:pt idx="1">
                  <c:v>689.20827011926508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3-40F4-A71A-6FD322761C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4553776"/>
        <c:axId val="614553296"/>
      </c:barChart>
      <c:catAx>
        <c:axId val="614553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53296"/>
        <c:crosses val="autoZero"/>
        <c:auto val="1"/>
        <c:lblAlgn val="ctr"/>
        <c:lblOffset val="100"/>
        <c:noMultiLvlLbl val="0"/>
      </c:catAx>
      <c:valAx>
        <c:axId val="61455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5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MI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totals!$B$22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totals!$A$23:$A$24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totals!$B$23:$B$24</c:f>
              <c:numCache>
                <c:formatCode>_("$"* #,##0.00_);_("$"* \(#,##0.00\);_("$"* "-"??_);_(@_)</c:formatCode>
                <c:ptCount val="2"/>
                <c:pt idx="0">
                  <c:v>374.08180087150993</c:v>
                </c:pt>
                <c:pt idx="1">
                  <c:v>365.67595888087305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F-405A-A8C1-B87D795FE17C}"/>
            </c:ext>
          </c:extLst>
        </c:ser>
        <c:ser>
          <c:idx val="1"/>
          <c:order val="1"/>
          <c:tx>
            <c:strRef>
              <c:f>totals!$C$22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totals!$A$23:$A$24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totals!$C$23:$C$24</c:f>
              <c:numCache>
                <c:formatCode>_("$"* #,##0.00_);_("$"* \(#,##0.00\);_("$"* "-"??_);_(@_)</c:formatCode>
                <c:ptCount val="2"/>
                <c:pt idx="0">
                  <c:v>223.36202092562715</c:v>
                </c:pt>
                <c:pt idx="1">
                  <c:v>233.15138344471467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F-405A-A8C1-B87D795FE1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4536016"/>
        <c:axId val="614539856"/>
      </c:barChart>
      <c:catAx>
        <c:axId val="614536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39856"/>
        <c:crosses val="autoZero"/>
        <c:auto val="1"/>
        <c:lblAlgn val="ctr"/>
        <c:lblOffset val="100"/>
        <c:noMultiLvlLbl val="0"/>
      </c:catAx>
      <c:valAx>
        <c:axId val="61453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3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MI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777580927384074"/>
          <c:y val="0.18300925925925926"/>
          <c:w val="0.74611307961504814"/>
          <c:h val="0.60368802857976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totals!$B$17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totals!$A$18:$A$19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totals!$B$18:$B$19</c:f>
              <c:numCache>
                <c:formatCode>_("$"* #,##0.00_);_("$"* \(#,##0.00\);_("$"* "-"??_);_(@_)</c:formatCode>
                <c:ptCount val="2"/>
                <c:pt idx="0">
                  <c:v>350598441.74000001</c:v>
                </c:pt>
                <c:pt idx="1">
                  <c:v>268393355.16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A-4032-A2A4-295731627A0F}"/>
            </c:ext>
          </c:extLst>
        </c:ser>
        <c:ser>
          <c:idx val="1"/>
          <c:order val="1"/>
          <c:tx>
            <c:strRef>
              <c:f>totals!$C$17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totals!$A$18:$A$19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totals!$C$18:$C$19</c:f>
              <c:numCache>
                <c:formatCode>_("$"* #,##0.00_);_("$"* \(#,##0.00\);_("$"* "-"??_);_(@_)</c:formatCode>
                <c:ptCount val="2"/>
                <c:pt idx="0">
                  <c:v>209340246.69999999</c:v>
                </c:pt>
                <c:pt idx="1">
                  <c:v>171124955.15000001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A-4032-A2A4-295731627A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6806159"/>
        <c:axId val="656826799"/>
      </c:barChart>
      <c:catAx>
        <c:axId val="6568061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826799"/>
        <c:crosses val="autoZero"/>
        <c:auto val="1"/>
        <c:lblAlgn val="ctr"/>
        <c:lblOffset val="100"/>
        <c:noMultiLvlLbl val="0"/>
      </c:catAx>
      <c:valAx>
        <c:axId val="65682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806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MI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depression'!$B$17:$B$18</c:f>
              <c:strCache>
                <c:ptCount val="2"/>
                <c:pt idx="0">
                  <c:v>Total</c:v>
                </c:pt>
                <c:pt idx="1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depression'!$A$19:$A$20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depression'!$B$19:$B$20</c:f>
              <c:numCache>
                <c:formatCode>_("$"* #,##0.00_);_("$"* \(#,##0.00\);_("$"* "-"??_);_(@_)</c:formatCode>
                <c:ptCount val="2"/>
                <c:pt idx="0">
                  <c:v>80449042.349999994</c:v>
                </c:pt>
                <c:pt idx="1">
                  <c:v>63770389.68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7-4F2C-AB6A-DB3B67BC0E40}"/>
            </c:ext>
          </c:extLst>
        </c:ser>
        <c:ser>
          <c:idx val="1"/>
          <c:order val="1"/>
          <c:tx>
            <c:strRef>
              <c:f>'total depression'!$C$17:$C$18</c:f>
              <c:strCache>
                <c:ptCount val="2"/>
                <c:pt idx="0">
                  <c:v>Total</c:v>
                </c:pt>
                <c:pt idx="1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8690473523727176E-2"/>
                  <c:y val="-2.44821060008790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97-4F2C-AB6A-DB3B67BC0E40}"/>
                </c:ext>
              </c:extLst>
            </c:dLbl>
            <c:dLbl>
              <c:idx val="1"/>
              <c:layout>
                <c:manualLayout>
                  <c:x val="3.1862742901892872E-2"/>
                  <c:y val="-3.5363042001269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97-4F2C-AB6A-DB3B67BC0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'total depression'!$A$19:$A$20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'total depression'!$C$19:$C$20</c:f>
              <c:numCache>
                <c:formatCode>_("$"* #,##0.00_);_("$"* \(#,##0.00\);_("$"* "-"??_);_(@_)</c:formatCode>
                <c:ptCount val="2"/>
                <c:pt idx="0">
                  <c:v>49521407.689999998</c:v>
                </c:pt>
                <c:pt idx="1">
                  <c:v>43707764.340000004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97-4F2C-AB6A-DB3B67BC0E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4558576"/>
        <c:axId val="614537936"/>
      </c:barChart>
      <c:catAx>
        <c:axId val="614558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37936"/>
        <c:crosses val="autoZero"/>
        <c:auto val="1"/>
        <c:lblAlgn val="ctr"/>
        <c:lblOffset val="100"/>
        <c:noMultiLvlLbl val="0"/>
      </c:catAx>
      <c:valAx>
        <c:axId val="61453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5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6FEDD-CC1C-42A2-80DB-87346883579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8A34AFC-C17D-4E3B-B80B-0A159E739455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1300 SW Arrowhead Road, Topeka, KS 66604  </a:t>
          </a:r>
          <a:endParaRPr lang="en-US" dirty="0">
            <a:solidFill>
              <a:schemeClr val="bg1"/>
            </a:solidFill>
          </a:endParaRPr>
        </a:p>
      </dgm:t>
    </dgm:pt>
    <dgm:pt modelId="{8554B880-2455-4789-81ED-D02D2ADF060A}" type="parTrans" cxnId="{C2DE1E96-6D39-4E64-A1A7-BA8D5CA10A11}">
      <dgm:prSet/>
      <dgm:spPr/>
      <dgm:t>
        <a:bodyPr/>
        <a:lstStyle/>
        <a:p>
          <a:endParaRPr lang="en-US"/>
        </a:p>
      </dgm:t>
    </dgm:pt>
    <dgm:pt modelId="{E628DCE1-E9A2-45B0-93D9-E9D57E4EC98D}" type="sibTrans" cxnId="{C2DE1E96-6D39-4E64-A1A7-BA8D5CA10A11}">
      <dgm:prSet/>
      <dgm:spPr/>
      <dgm:t>
        <a:bodyPr/>
        <a:lstStyle/>
        <a:p>
          <a:endParaRPr lang="en-US"/>
        </a:p>
      </dgm:t>
    </dgm:pt>
    <dgm:pt modelId="{0A6174E3-8808-4EAF-96E3-66F9ED69B9BE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785-296-3071</a:t>
          </a:r>
          <a:endParaRPr lang="en-US" dirty="0">
            <a:solidFill>
              <a:schemeClr val="bg1"/>
            </a:solidFill>
          </a:endParaRPr>
        </a:p>
      </dgm:t>
    </dgm:pt>
    <dgm:pt modelId="{CF676DBC-ADA0-4CCD-899E-36CF9E9B30DA}" type="sibTrans" cxnId="{4882B0E6-CF77-4F2E-8787-55568A358AEB}">
      <dgm:prSet/>
      <dgm:spPr/>
      <dgm:t>
        <a:bodyPr/>
        <a:lstStyle/>
        <a:p>
          <a:endParaRPr lang="en-US"/>
        </a:p>
      </dgm:t>
    </dgm:pt>
    <dgm:pt modelId="{7E6BDDE3-2A1A-4092-925B-17D11A47BD50}" type="parTrans" cxnId="{4882B0E6-CF77-4F2E-8787-55568A358AEB}">
      <dgm:prSet/>
      <dgm:spPr/>
      <dgm:t>
        <a:bodyPr/>
        <a:lstStyle/>
        <a:p>
          <a:endParaRPr lang="en-US"/>
        </a:p>
      </dgm:t>
    </dgm:pt>
    <dgm:pt modelId="{F43DCABE-B024-4F93-9B63-46095B5F5D29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KDOI@ks.gov</a:t>
          </a:r>
          <a:endParaRPr lang="en-US" dirty="0">
            <a:solidFill>
              <a:schemeClr val="bg1"/>
            </a:solidFill>
          </a:endParaRPr>
        </a:p>
      </dgm:t>
    </dgm:pt>
    <dgm:pt modelId="{8C8B863F-36B0-4C27-99A5-9F392B2F650B}" type="parTrans" cxnId="{BB1543E6-208C-4FD1-9DA1-17E58AE0DE3B}">
      <dgm:prSet/>
      <dgm:spPr/>
      <dgm:t>
        <a:bodyPr/>
        <a:lstStyle/>
        <a:p>
          <a:endParaRPr lang="en-US"/>
        </a:p>
      </dgm:t>
    </dgm:pt>
    <dgm:pt modelId="{ACFC0EA5-69C2-43AE-A208-55C3A07D3335}" type="sibTrans" cxnId="{BB1543E6-208C-4FD1-9DA1-17E58AE0DE3B}">
      <dgm:prSet/>
      <dgm:spPr/>
      <dgm:t>
        <a:bodyPr/>
        <a:lstStyle/>
        <a:p>
          <a:endParaRPr lang="en-US"/>
        </a:p>
      </dgm:t>
    </dgm:pt>
    <dgm:pt modelId="{0CE81910-438B-445D-B20B-49F5E2947A21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insurance.kansas.gov</a:t>
          </a:r>
        </a:p>
      </dgm:t>
    </dgm:pt>
    <dgm:pt modelId="{1790F666-F3AE-4468-89BC-02C7BBF03E9D}" type="parTrans" cxnId="{A629698C-E324-4AF4-98E6-E236407C45DE}">
      <dgm:prSet/>
      <dgm:spPr/>
      <dgm:t>
        <a:bodyPr/>
        <a:lstStyle/>
        <a:p>
          <a:endParaRPr lang="en-US"/>
        </a:p>
      </dgm:t>
    </dgm:pt>
    <dgm:pt modelId="{365FD5C7-27AE-4930-B446-AE94D38EE9DE}" type="sibTrans" cxnId="{A629698C-E324-4AF4-98E6-E236407C45DE}">
      <dgm:prSet/>
      <dgm:spPr/>
      <dgm:t>
        <a:bodyPr/>
        <a:lstStyle/>
        <a:p>
          <a:endParaRPr lang="en-US"/>
        </a:p>
      </dgm:t>
    </dgm:pt>
    <dgm:pt modelId="{2493022A-7341-4719-B265-CDF9811D4403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@KSinsurancedept</a:t>
          </a:r>
        </a:p>
      </dgm:t>
    </dgm:pt>
    <dgm:pt modelId="{8A0E44EA-9C72-46BA-9B8F-F8063B1838EC}" type="parTrans" cxnId="{0A3BA2A0-12A3-4682-92B7-76CF2775F2A4}">
      <dgm:prSet/>
      <dgm:spPr/>
      <dgm:t>
        <a:bodyPr/>
        <a:lstStyle/>
        <a:p>
          <a:endParaRPr lang="en-US"/>
        </a:p>
      </dgm:t>
    </dgm:pt>
    <dgm:pt modelId="{D5C3280C-FCBE-4282-B681-639D7B320C3A}" type="sibTrans" cxnId="{0A3BA2A0-12A3-4682-92B7-76CF2775F2A4}">
      <dgm:prSet/>
      <dgm:spPr/>
      <dgm:t>
        <a:bodyPr/>
        <a:lstStyle/>
        <a:p>
          <a:endParaRPr lang="en-US"/>
        </a:p>
      </dgm:t>
    </dgm:pt>
    <dgm:pt modelId="{637C43B7-5F24-4E2E-90F3-D4C6E9FF86D9}" type="pres">
      <dgm:prSet presAssocID="{6406FEDD-CC1C-42A2-80DB-873468835793}" presName="linearFlow" presStyleCnt="0">
        <dgm:presLayoutVars>
          <dgm:dir/>
          <dgm:resizeHandles val="exact"/>
        </dgm:presLayoutVars>
      </dgm:prSet>
      <dgm:spPr/>
    </dgm:pt>
    <dgm:pt modelId="{690483A3-FEF3-4A9E-ABDB-0CBA4DFE9009}" type="pres">
      <dgm:prSet presAssocID="{0A6174E3-8808-4EAF-96E3-66F9ED69B9BE}" presName="composite" presStyleCnt="0"/>
      <dgm:spPr/>
    </dgm:pt>
    <dgm:pt modelId="{0A58F761-A4F1-46B3-BCBF-D05DD861A63C}" type="pres">
      <dgm:prSet presAssocID="{0A6174E3-8808-4EAF-96E3-66F9ED69B9BE}" presName="imgShp" presStyleLbl="fgImgPlace1" presStyleIdx="0" presStyleCnt="5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5F02BF46-A860-453E-9E6E-860E7482169C}" type="pres">
      <dgm:prSet presAssocID="{0A6174E3-8808-4EAF-96E3-66F9ED69B9BE}" presName="txShp" presStyleLbl="node1" presStyleIdx="0" presStyleCnt="5">
        <dgm:presLayoutVars>
          <dgm:bulletEnabled val="1"/>
        </dgm:presLayoutVars>
      </dgm:prSet>
      <dgm:spPr/>
    </dgm:pt>
    <dgm:pt modelId="{7C9A7C05-A176-416C-9330-094A12182365}" type="pres">
      <dgm:prSet presAssocID="{CF676DBC-ADA0-4CCD-899E-36CF9E9B30DA}" presName="spacing" presStyleCnt="0"/>
      <dgm:spPr/>
    </dgm:pt>
    <dgm:pt modelId="{FBB89B40-1A36-4241-9981-A89149791FC6}" type="pres">
      <dgm:prSet presAssocID="{F43DCABE-B024-4F93-9B63-46095B5F5D29}" presName="composite" presStyleCnt="0"/>
      <dgm:spPr/>
    </dgm:pt>
    <dgm:pt modelId="{653138BF-2BED-447C-87F3-D2F35171932A}" type="pres">
      <dgm:prSet presAssocID="{F43DCABE-B024-4F93-9B63-46095B5F5D29}" presName="imgShp" presStyleLbl="fgImgPlace1" presStyleIdx="1" presStyleCnt="5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292BE56B-9F7B-4E71-9924-CF78107620E5}" type="pres">
      <dgm:prSet presAssocID="{F43DCABE-B024-4F93-9B63-46095B5F5D29}" presName="txShp" presStyleLbl="node1" presStyleIdx="1" presStyleCnt="5">
        <dgm:presLayoutVars>
          <dgm:bulletEnabled val="1"/>
        </dgm:presLayoutVars>
      </dgm:prSet>
      <dgm:spPr/>
    </dgm:pt>
    <dgm:pt modelId="{6FB0FB59-9E0C-4ABF-BB62-4068F927664A}" type="pres">
      <dgm:prSet presAssocID="{ACFC0EA5-69C2-43AE-A208-55C3A07D3335}" presName="spacing" presStyleCnt="0"/>
      <dgm:spPr/>
    </dgm:pt>
    <dgm:pt modelId="{E94E77BF-6A70-469D-BAD0-2247A0F65C48}" type="pres">
      <dgm:prSet presAssocID="{0CE81910-438B-445D-B20B-49F5E2947A21}" presName="composite" presStyleCnt="0"/>
      <dgm:spPr/>
    </dgm:pt>
    <dgm:pt modelId="{F042ABA3-F2BB-464E-B279-0DF66976C17E}" type="pres">
      <dgm:prSet presAssocID="{0CE81910-438B-445D-B20B-49F5E2947A21}" presName="imgShp" presStyleLbl="fgImgPlace1" presStyleIdx="2" presStyleCnt="5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EEF2C75E-94A5-43E0-AC55-37D438D4945F}" type="pres">
      <dgm:prSet presAssocID="{0CE81910-438B-445D-B20B-49F5E2947A21}" presName="txShp" presStyleLbl="node1" presStyleIdx="2" presStyleCnt="5">
        <dgm:presLayoutVars>
          <dgm:bulletEnabled val="1"/>
        </dgm:presLayoutVars>
      </dgm:prSet>
      <dgm:spPr/>
    </dgm:pt>
    <dgm:pt modelId="{6BE8DE73-A4A0-46FC-974C-CD09DEE3195A}" type="pres">
      <dgm:prSet presAssocID="{365FD5C7-27AE-4930-B446-AE94D38EE9DE}" presName="spacing" presStyleCnt="0"/>
      <dgm:spPr/>
    </dgm:pt>
    <dgm:pt modelId="{724A425E-22EB-4090-9302-76CD5932300D}" type="pres">
      <dgm:prSet presAssocID="{2493022A-7341-4719-B265-CDF9811D4403}" presName="composite" presStyleCnt="0"/>
      <dgm:spPr/>
    </dgm:pt>
    <dgm:pt modelId="{96F7F8C0-ACA8-4F7C-A253-47C52EDAF4B2}" type="pres">
      <dgm:prSet presAssocID="{2493022A-7341-4719-B265-CDF9811D4403}" presName="imgShp" presStyleLbl="fgImgPlace1" presStyleIdx="3" presStyleCnt="5"/>
      <dgm:spPr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0F8EC250-5037-45E3-8E5C-F16B6976E99F}" type="pres">
      <dgm:prSet presAssocID="{2493022A-7341-4719-B265-CDF9811D4403}" presName="txShp" presStyleLbl="node1" presStyleIdx="3" presStyleCnt="5">
        <dgm:presLayoutVars>
          <dgm:bulletEnabled val="1"/>
        </dgm:presLayoutVars>
      </dgm:prSet>
      <dgm:spPr/>
    </dgm:pt>
    <dgm:pt modelId="{4EAE04EB-0BEB-4332-84A8-D2D95E819EDD}" type="pres">
      <dgm:prSet presAssocID="{D5C3280C-FCBE-4282-B681-639D7B320C3A}" presName="spacing" presStyleCnt="0"/>
      <dgm:spPr/>
    </dgm:pt>
    <dgm:pt modelId="{C7EB28B9-928F-4106-9B89-D2F2C70E718D}" type="pres">
      <dgm:prSet presAssocID="{18A34AFC-C17D-4E3B-B80B-0A159E739455}" presName="composite" presStyleCnt="0"/>
      <dgm:spPr/>
    </dgm:pt>
    <dgm:pt modelId="{3CF4899D-1B18-4FE0-8FC7-53ADE222F46D}" type="pres">
      <dgm:prSet presAssocID="{18A34AFC-C17D-4E3B-B80B-0A159E739455}" presName="imgShp" presStyleLbl="fgImgPlace1" presStyleIdx="4" presStyleCnt="5"/>
      <dgm:spPr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Marker with solid fill"/>
        </a:ext>
      </dgm:extLst>
    </dgm:pt>
    <dgm:pt modelId="{989EEFB0-21C8-4E3D-83AE-88F7B9B98D20}" type="pres">
      <dgm:prSet presAssocID="{18A34AFC-C17D-4E3B-B80B-0A159E739455}" presName="txShp" presStyleLbl="node1" presStyleIdx="4" presStyleCnt="5">
        <dgm:presLayoutVars>
          <dgm:bulletEnabled val="1"/>
        </dgm:presLayoutVars>
      </dgm:prSet>
      <dgm:spPr/>
    </dgm:pt>
  </dgm:ptLst>
  <dgm:cxnLst>
    <dgm:cxn modelId="{364DE822-BECA-481A-A4D5-CF5BB74B4A87}" type="presOf" srcId="{0CE81910-438B-445D-B20B-49F5E2947A21}" destId="{EEF2C75E-94A5-43E0-AC55-37D438D4945F}" srcOrd="0" destOrd="0" presId="urn:microsoft.com/office/officeart/2005/8/layout/vList3"/>
    <dgm:cxn modelId="{CFAF8526-B947-4F75-B837-674A23A18B74}" type="presOf" srcId="{F43DCABE-B024-4F93-9B63-46095B5F5D29}" destId="{292BE56B-9F7B-4E71-9924-CF78107620E5}" srcOrd="0" destOrd="0" presId="urn:microsoft.com/office/officeart/2005/8/layout/vList3"/>
    <dgm:cxn modelId="{EE94844B-E48B-4D0B-80D7-D077BA49F8FD}" type="presOf" srcId="{18A34AFC-C17D-4E3B-B80B-0A159E739455}" destId="{989EEFB0-21C8-4E3D-83AE-88F7B9B98D20}" srcOrd="0" destOrd="0" presId="urn:microsoft.com/office/officeart/2005/8/layout/vList3"/>
    <dgm:cxn modelId="{2410F857-0CF8-4612-9141-DCB96F954E38}" type="presOf" srcId="{0A6174E3-8808-4EAF-96E3-66F9ED69B9BE}" destId="{5F02BF46-A860-453E-9E6E-860E7482169C}" srcOrd="0" destOrd="0" presId="urn:microsoft.com/office/officeart/2005/8/layout/vList3"/>
    <dgm:cxn modelId="{A629698C-E324-4AF4-98E6-E236407C45DE}" srcId="{6406FEDD-CC1C-42A2-80DB-873468835793}" destId="{0CE81910-438B-445D-B20B-49F5E2947A21}" srcOrd="2" destOrd="0" parTransId="{1790F666-F3AE-4468-89BC-02C7BBF03E9D}" sibTransId="{365FD5C7-27AE-4930-B446-AE94D38EE9DE}"/>
    <dgm:cxn modelId="{C2DE1E96-6D39-4E64-A1A7-BA8D5CA10A11}" srcId="{6406FEDD-CC1C-42A2-80DB-873468835793}" destId="{18A34AFC-C17D-4E3B-B80B-0A159E739455}" srcOrd="4" destOrd="0" parTransId="{8554B880-2455-4789-81ED-D02D2ADF060A}" sibTransId="{E628DCE1-E9A2-45B0-93D9-E9D57E4EC98D}"/>
    <dgm:cxn modelId="{44A4929A-B6F6-4CA2-BC30-F7FED5EF164C}" type="presOf" srcId="{2493022A-7341-4719-B265-CDF9811D4403}" destId="{0F8EC250-5037-45E3-8E5C-F16B6976E99F}" srcOrd="0" destOrd="0" presId="urn:microsoft.com/office/officeart/2005/8/layout/vList3"/>
    <dgm:cxn modelId="{0A3BA2A0-12A3-4682-92B7-76CF2775F2A4}" srcId="{6406FEDD-CC1C-42A2-80DB-873468835793}" destId="{2493022A-7341-4719-B265-CDF9811D4403}" srcOrd="3" destOrd="0" parTransId="{8A0E44EA-9C72-46BA-9B8F-F8063B1838EC}" sibTransId="{D5C3280C-FCBE-4282-B681-639D7B320C3A}"/>
    <dgm:cxn modelId="{BB1543E6-208C-4FD1-9DA1-17E58AE0DE3B}" srcId="{6406FEDD-CC1C-42A2-80DB-873468835793}" destId="{F43DCABE-B024-4F93-9B63-46095B5F5D29}" srcOrd="1" destOrd="0" parTransId="{8C8B863F-36B0-4C27-99A5-9F392B2F650B}" sibTransId="{ACFC0EA5-69C2-43AE-A208-55C3A07D3335}"/>
    <dgm:cxn modelId="{4882B0E6-CF77-4F2E-8787-55568A358AEB}" srcId="{6406FEDD-CC1C-42A2-80DB-873468835793}" destId="{0A6174E3-8808-4EAF-96E3-66F9ED69B9BE}" srcOrd="0" destOrd="0" parTransId="{7E6BDDE3-2A1A-4092-925B-17D11A47BD50}" sibTransId="{CF676DBC-ADA0-4CCD-899E-36CF9E9B30DA}"/>
    <dgm:cxn modelId="{E945EEF4-9729-4748-86AE-A5AD28D03558}" type="presOf" srcId="{6406FEDD-CC1C-42A2-80DB-873468835793}" destId="{637C43B7-5F24-4E2E-90F3-D4C6E9FF86D9}" srcOrd="0" destOrd="0" presId="urn:microsoft.com/office/officeart/2005/8/layout/vList3"/>
    <dgm:cxn modelId="{13A7EAB4-1D80-4E0B-A2FD-634D03CC699A}" type="presParOf" srcId="{637C43B7-5F24-4E2E-90F3-D4C6E9FF86D9}" destId="{690483A3-FEF3-4A9E-ABDB-0CBA4DFE9009}" srcOrd="0" destOrd="0" presId="urn:microsoft.com/office/officeart/2005/8/layout/vList3"/>
    <dgm:cxn modelId="{7DBD4A49-AC02-4F81-B6D5-91085F2964B0}" type="presParOf" srcId="{690483A3-FEF3-4A9E-ABDB-0CBA4DFE9009}" destId="{0A58F761-A4F1-46B3-BCBF-D05DD861A63C}" srcOrd="0" destOrd="0" presId="urn:microsoft.com/office/officeart/2005/8/layout/vList3"/>
    <dgm:cxn modelId="{D3EBBA85-51E1-4F58-BB18-8F6F69DEA2AA}" type="presParOf" srcId="{690483A3-FEF3-4A9E-ABDB-0CBA4DFE9009}" destId="{5F02BF46-A860-453E-9E6E-860E7482169C}" srcOrd="1" destOrd="0" presId="urn:microsoft.com/office/officeart/2005/8/layout/vList3"/>
    <dgm:cxn modelId="{093E8E5B-2863-4EEE-8C52-68FF228B5BC4}" type="presParOf" srcId="{637C43B7-5F24-4E2E-90F3-D4C6E9FF86D9}" destId="{7C9A7C05-A176-416C-9330-094A12182365}" srcOrd="1" destOrd="0" presId="urn:microsoft.com/office/officeart/2005/8/layout/vList3"/>
    <dgm:cxn modelId="{425C56FC-92D4-495B-90EA-BF370DB87375}" type="presParOf" srcId="{637C43B7-5F24-4E2E-90F3-D4C6E9FF86D9}" destId="{FBB89B40-1A36-4241-9981-A89149791FC6}" srcOrd="2" destOrd="0" presId="urn:microsoft.com/office/officeart/2005/8/layout/vList3"/>
    <dgm:cxn modelId="{1C898450-DF48-4A07-8240-22A661FC1042}" type="presParOf" srcId="{FBB89B40-1A36-4241-9981-A89149791FC6}" destId="{653138BF-2BED-447C-87F3-D2F35171932A}" srcOrd="0" destOrd="0" presId="urn:microsoft.com/office/officeart/2005/8/layout/vList3"/>
    <dgm:cxn modelId="{773D0728-6501-46D4-8D15-4D0904F1D3D5}" type="presParOf" srcId="{FBB89B40-1A36-4241-9981-A89149791FC6}" destId="{292BE56B-9F7B-4E71-9924-CF78107620E5}" srcOrd="1" destOrd="0" presId="urn:microsoft.com/office/officeart/2005/8/layout/vList3"/>
    <dgm:cxn modelId="{A3BC98E2-389D-4BC7-A172-9F07C6EF499B}" type="presParOf" srcId="{637C43B7-5F24-4E2E-90F3-D4C6E9FF86D9}" destId="{6FB0FB59-9E0C-4ABF-BB62-4068F927664A}" srcOrd="3" destOrd="0" presId="urn:microsoft.com/office/officeart/2005/8/layout/vList3"/>
    <dgm:cxn modelId="{C18B0300-ABDB-4156-B1D7-625B49140A00}" type="presParOf" srcId="{637C43B7-5F24-4E2E-90F3-D4C6E9FF86D9}" destId="{E94E77BF-6A70-469D-BAD0-2247A0F65C48}" srcOrd="4" destOrd="0" presId="urn:microsoft.com/office/officeart/2005/8/layout/vList3"/>
    <dgm:cxn modelId="{A52B9474-14D4-4D23-97E7-F132E6F05913}" type="presParOf" srcId="{E94E77BF-6A70-469D-BAD0-2247A0F65C48}" destId="{F042ABA3-F2BB-464E-B279-0DF66976C17E}" srcOrd="0" destOrd="0" presId="urn:microsoft.com/office/officeart/2005/8/layout/vList3"/>
    <dgm:cxn modelId="{7E71658C-4234-491E-83B6-452D942C555E}" type="presParOf" srcId="{E94E77BF-6A70-469D-BAD0-2247A0F65C48}" destId="{EEF2C75E-94A5-43E0-AC55-37D438D4945F}" srcOrd="1" destOrd="0" presId="urn:microsoft.com/office/officeart/2005/8/layout/vList3"/>
    <dgm:cxn modelId="{89AEC585-8E89-4A20-B374-B52F2C62C59F}" type="presParOf" srcId="{637C43B7-5F24-4E2E-90F3-D4C6E9FF86D9}" destId="{6BE8DE73-A4A0-46FC-974C-CD09DEE3195A}" srcOrd="5" destOrd="0" presId="urn:microsoft.com/office/officeart/2005/8/layout/vList3"/>
    <dgm:cxn modelId="{D0035F6D-FFE6-4EB2-BD2F-4B6EB3135DA9}" type="presParOf" srcId="{637C43B7-5F24-4E2E-90F3-D4C6E9FF86D9}" destId="{724A425E-22EB-4090-9302-76CD5932300D}" srcOrd="6" destOrd="0" presId="urn:microsoft.com/office/officeart/2005/8/layout/vList3"/>
    <dgm:cxn modelId="{9CC6C71F-3964-40C6-9B0C-C825BB5B375A}" type="presParOf" srcId="{724A425E-22EB-4090-9302-76CD5932300D}" destId="{96F7F8C0-ACA8-4F7C-A253-47C52EDAF4B2}" srcOrd="0" destOrd="0" presId="urn:microsoft.com/office/officeart/2005/8/layout/vList3"/>
    <dgm:cxn modelId="{85315E9F-3A78-4A7C-94C6-EC072E1D98B9}" type="presParOf" srcId="{724A425E-22EB-4090-9302-76CD5932300D}" destId="{0F8EC250-5037-45E3-8E5C-F16B6976E99F}" srcOrd="1" destOrd="0" presId="urn:microsoft.com/office/officeart/2005/8/layout/vList3"/>
    <dgm:cxn modelId="{F0E7DD29-7836-40F8-84E1-7EBA19836D0D}" type="presParOf" srcId="{637C43B7-5F24-4E2E-90F3-D4C6E9FF86D9}" destId="{4EAE04EB-0BEB-4332-84A8-D2D95E819EDD}" srcOrd="7" destOrd="0" presId="urn:microsoft.com/office/officeart/2005/8/layout/vList3"/>
    <dgm:cxn modelId="{2E3F7916-8A5A-4628-987F-F5B4E243ED87}" type="presParOf" srcId="{637C43B7-5F24-4E2E-90F3-D4C6E9FF86D9}" destId="{C7EB28B9-928F-4106-9B89-D2F2C70E718D}" srcOrd="8" destOrd="0" presId="urn:microsoft.com/office/officeart/2005/8/layout/vList3"/>
    <dgm:cxn modelId="{D557532F-D559-4D7F-8189-CF77D230DCC1}" type="presParOf" srcId="{C7EB28B9-928F-4106-9B89-D2F2C70E718D}" destId="{3CF4899D-1B18-4FE0-8FC7-53ADE222F46D}" srcOrd="0" destOrd="0" presId="urn:microsoft.com/office/officeart/2005/8/layout/vList3"/>
    <dgm:cxn modelId="{7CBEEDCF-D576-4A44-949D-C71E876F6BE4}" type="presParOf" srcId="{C7EB28B9-928F-4106-9B89-D2F2C70E718D}" destId="{989EEFB0-21C8-4E3D-83AE-88F7B9B98D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6FEDD-CC1C-42A2-80DB-87346883579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8A34AFC-C17D-4E3B-B80B-0A159E739455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1300 SW Arrowhead Road, Topeka, KS 66604  </a:t>
          </a:r>
          <a:endParaRPr lang="en-US" dirty="0">
            <a:solidFill>
              <a:schemeClr val="bg1"/>
            </a:solidFill>
          </a:endParaRPr>
        </a:p>
      </dgm:t>
    </dgm:pt>
    <dgm:pt modelId="{8554B880-2455-4789-81ED-D02D2ADF060A}" type="parTrans" cxnId="{C2DE1E96-6D39-4E64-A1A7-BA8D5CA10A11}">
      <dgm:prSet/>
      <dgm:spPr/>
      <dgm:t>
        <a:bodyPr/>
        <a:lstStyle/>
        <a:p>
          <a:endParaRPr lang="en-US"/>
        </a:p>
      </dgm:t>
    </dgm:pt>
    <dgm:pt modelId="{E628DCE1-E9A2-45B0-93D9-E9D57E4EC98D}" type="sibTrans" cxnId="{C2DE1E96-6D39-4E64-A1A7-BA8D5CA10A11}">
      <dgm:prSet/>
      <dgm:spPr/>
      <dgm:t>
        <a:bodyPr/>
        <a:lstStyle/>
        <a:p>
          <a:endParaRPr lang="en-US"/>
        </a:p>
      </dgm:t>
    </dgm:pt>
    <dgm:pt modelId="{0A6174E3-8808-4EAF-96E3-66F9ED69B9BE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785-296-3071</a:t>
          </a:r>
          <a:endParaRPr lang="en-US" dirty="0">
            <a:solidFill>
              <a:schemeClr val="bg1"/>
            </a:solidFill>
          </a:endParaRPr>
        </a:p>
      </dgm:t>
    </dgm:pt>
    <dgm:pt modelId="{CF676DBC-ADA0-4CCD-899E-36CF9E9B30DA}" type="sibTrans" cxnId="{4882B0E6-CF77-4F2E-8787-55568A358AEB}">
      <dgm:prSet/>
      <dgm:spPr/>
      <dgm:t>
        <a:bodyPr/>
        <a:lstStyle/>
        <a:p>
          <a:endParaRPr lang="en-US"/>
        </a:p>
      </dgm:t>
    </dgm:pt>
    <dgm:pt modelId="{7E6BDDE3-2A1A-4092-925B-17D11A47BD50}" type="parTrans" cxnId="{4882B0E6-CF77-4F2E-8787-55568A358AEB}">
      <dgm:prSet/>
      <dgm:spPr/>
      <dgm:t>
        <a:bodyPr/>
        <a:lstStyle/>
        <a:p>
          <a:endParaRPr lang="en-US"/>
        </a:p>
      </dgm:t>
    </dgm:pt>
    <dgm:pt modelId="{F43DCABE-B024-4F93-9B63-46095B5F5D29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KDOI@ks.gov</a:t>
          </a:r>
          <a:endParaRPr lang="en-US" dirty="0">
            <a:solidFill>
              <a:schemeClr val="bg1"/>
            </a:solidFill>
          </a:endParaRPr>
        </a:p>
      </dgm:t>
    </dgm:pt>
    <dgm:pt modelId="{8C8B863F-36B0-4C27-99A5-9F392B2F650B}" type="parTrans" cxnId="{BB1543E6-208C-4FD1-9DA1-17E58AE0DE3B}">
      <dgm:prSet/>
      <dgm:spPr/>
      <dgm:t>
        <a:bodyPr/>
        <a:lstStyle/>
        <a:p>
          <a:endParaRPr lang="en-US"/>
        </a:p>
      </dgm:t>
    </dgm:pt>
    <dgm:pt modelId="{ACFC0EA5-69C2-43AE-A208-55C3A07D3335}" type="sibTrans" cxnId="{BB1543E6-208C-4FD1-9DA1-17E58AE0DE3B}">
      <dgm:prSet/>
      <dgm:spPr/>
      <dgm:t>
        <a:bodyPr/>
        <a:lstStyle/>
        <a:p>
          <a:endParaRPr lang="en-US"/>
        </a:p>
      </dgm:t>
    </dgm:pt>
    <dgm:pt modelId="{0CE81910-438B-445D-B20B-49F5E2947A21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insurance.kansas.gov</a:t>
          </a:r>
        </a:p>
      </dgm:t>
    </dgm:pt>
    <dgm:pt modelId="{1790F666-F3AE-4468-89BC-02C7BBF03E9D}" type="parTrans" cxnId="{A629698C-E324-4AF4-98E6-E236407C45DE}">
      <dgm:prSet/>
      <dgm:spPr/>
      <dgm:t>
        <a:bodyPr/>
        <a:lstStyle/>
        <a:p>
          <a:endParaRPr lang="en-US"/>
        </a:p>
      </dgm:t>
    </dgm:pt>
    <dgm:pt modelId="{365FD5C7-27AE-4930-B446-AE94D38EE9DE}" type="sibTrans" cxnId="{A629698C-E324-4AF4-98E6-E236407C45DE}">
      <dgm:prSet/>
      <dgm:spPr/>
      <dgm:t>
        <a:bodyPr/>
        <a:lstStyle/>
        <a:p>
          <a:endParaRPr lang="en-US"/>
        </a:p>
      </dgm:t>
    </dgm:pt>
    <dgm:pt modelId="{2493022A-7341-4719-B265-CDF9811D4403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@KSinsurancedept</a:t>
          </a:r>
        </a:p>
      </dgm:t>
    </dgm:pt>
    <dgm:pt modelId="{8A0E44EA-9C72-46BA-9B8F-F8063B1838EC}" type="parTrans" cxnId="{0A3BA2A0-12A3-4682-92B7-76CF2775F2A4}">
      <dgm:prSet/>
      <dgm:spPr/>
      <dgm:t>
        <a:bodyPr/>
        <a:lstStyle/>
        <a:p>
          <a:endParaRPr lang="en-US"/>
        </a:p>
      </dgm:t>
    </dgm:pt>
    <dgm:pt modelId="{D5C3280C-FCBE-4282-B681-639D7B320C3A}" type="sibTrans" cxnId="{0A3BA2A0-12A3-4682-92B7-76CF2775F2A4}">
      <dgm:prSet/>
      <dgm:spPr/>
      <dgm:t>
        <a:bodyPr/>
        <a:lstStyle/>
        <a:p>
          <a:endParaRPr lang="en-US"/>
        </a:p>
      </dgm:t>
    </dgm:pt>
    <dgm:pt modelId="{637C43B7-5F24-4E2E-90F3-D4C6E9FF86D9}" type="pres">
      <dgm:prSet presAssocID="{6406FEDD-CC1C-42A2-80DB-873468835793}" presName="linearFlow" presStyleCnt="0">
        <dgm:presLayoutVars>
          <dgm:dir/>
          <dgm:resizeHandles val="exact"/>
        </dgm:presLayoutVars>
      </dgm:prSet>
      <dgm:spPr/>
    </dgm:pt>
    <dgm:pt modelId="{690483A3-FEF3-4A9E-ABDB-0CBA4DFE9009}" type="pres">
      <dgm:prSet presAssocID="{0A6174E3-8808-4EAF-96E3-66F9ED69B9BE}" presName="composite" presStyleCnt="0"/>
      <dgm:spPr/>
    </dgm:pt>
    <dgm:pt modelId="{0A58F761-A4F1-46B3-BCBF-D05DD861A63C}" type="pres">
      <dgm:prSet presAssocID="{0A6174E3-8808-4EAF-96E3-66F9ED69B9BE}" presName="imgShp" presStyleLbl="fgImgPlace1" presStyleIdx="0" presStyleCnt="5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5F02BF46-A860-453E-9E6E-860E7482169C}" type="pres">
      <dgm:prSet presAssocID="{0A6174E3-8808-4EAF-96E3-66F9ED69B9BE}" presName="txShp" presStyleLbl="node1" presStyleIdx="0" presStyleCnt="5">
        <dgm:presLayoutVars>
          <dgm:bulletEnabled val="1"/>
        </dgm:presLayoutVars>
      </dgm:prSet>
      <dgm:spPr/>
    </dgm:pt>
    <dgm:pt modelId="{7C9A7C05-A176-416C-9330-094A12182365}" type="pres">
      <dgm:prSet presAssocID="{CF676DBC-ADA0-4CCD-899E-36CF9E9B30DA}" presName="spacing" presStyleCnt="0"/>
      <dgm:spPr/>
    </dgm:pt>
    <dgm:pt modelId="{FBB89B40-1A36-4241-9981-A89149791FC6}" type="pres">
      <dgm:prSet presAssocID="{F43DCABE-B024-4F93-9B63-46095B5F5D29}" presName="composite" presStyleCnt="0"/>
      <dgm:spPr/>
    </dgm:pt>
    <dgm:pt modelId="{653138BF-2BED-447C-87F3-D2F35171932A}" type="pres">
      <dgm:prSet presAssocID="{F43DCABE-B024-4F93-9B63-46095B5F5D29}" presName="imgShp" presStyleLbl="fgImgPlace1" presStyleIdx="1" presStyleCnt="5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292BE56B-9F7B-4E71-9924-CF78107620E5}" type="pres">
      <dgm:prSet presAssocID="{F43DCABE-B024-4F93-9B63-46095B5F5D29}" presName="txShp" presStyleLbl="node1" presStyleIdx="1" presStyleCnt="5">
        <dgm:presLayoutVars>
          <dgm:bulletEnabled val="1"/>
        </dgm:presLayoutVars>
      </dgm:prSet>
      <dgm:spPr/>
    </dgm:pt>
    <dgm:pt modelId="{6FB0FB59-9E0C-4ABF-BB62-4068F927664A}" type="pres">
      <dgm:prSet presAssocID="{ACFC0EA5-69C2-43AE-A208-55C3A07D3335}" presName="spacing" presStyleCnt="0"/>
      <dgm:spPr/>
    </dgm:pt>
    <dgm:pt modelId="{E94E77BF-6A70-469D-BAD0-2247A0F65C48}" type="pres">
      <dgm:prSet presAssocID="{0CE81910-438B-445D-B20B-49F5E2947A21}" presName="composite" presStyleCnt="0"/>
      <dgm:spPr/>
    </dgm:pt>
    <dgm:pt modelId="{F042ABA3-F2BB-464E-B279-0DF66976C17E}" type="pres">
      <dgm:prSet presAssocID="{0CE81910-438B-445D-B20B-49F5E2947A21}" presName="imgShp" presStyleLbl="fgImgPlace1" presStyleIdx="2" presStyleCnt="5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EEF2C75E-94A5-43E0-AC55-37D438D4945F}" type="pres">
      <dgm:prSet presAssocID="{0CE81910-438B-445D-B20B-49F5E2947A21}" presName="txShp" presStyleLbl="node1" presStyleIdx="2" presStyleCnt="5">
        <dgm:presLayoutVars>
          <dgm:bulletEnabled val="1"/>
        </dgm:presLayoutVars>
      </dgm:prSet>
      <dgm:spPr/>
    </dgm:pt>
    <dgm:pt modelId="{6BE8DE73-A4A0-46FC-974C-CD09DEE3195A}" type="pres">
      <dgm:prSet presAssocID="{365FD5C7-27AE-4930-B446-AE94D38EE9DE}" presName="spacing" presStyleCnt="0"/>
      <dgm:spPr/>
    </dgm:pt>
    <dgm:pt modelId="{724A425E-22EB-4090-9302-76CD5932300D}" type="pres">
      <dgm:prSet presAssocID="{2493022A-7341-4719-B265-CDF9811D4403}" presName="composite" presStyleCnt="0"/>
      <dgm:spPr/>
    </dgm:pt>
    <dgm:pt modelId="{96F7F8C0-ACA8-4F7C-A253-47C52EDAF4B2}" type="pres">
      <dgm:prSet presAssocID="{2493022A-7341-4719-B265-CDF9811D4403}" presName="imgShp" presStyleLbl="fgImgPlace1" presStyleIdx="3" presStyleCnt="5"/>
      <dgm:spPr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0F8EC250-5037-45E3-8E5C-F16B6976E99F}" type="pres">
      <dgm:prSet presAssocID="{2493022A-7341-4719-B265-CDF9811D4403}" presName="txShp" presStyleLbl="node1" presStyleIdx="3" presStyleCnt="5">
        <dgm:presLayoutVars>
          <dgm:bulletEnabled val="1"/>
        </dgm:presLayoutVars>
      </dgm:prSet>
      <dgm:spPr/>
    </dgm:pt>
    <dgm:pt modelId="{4EAE04EB-0BEB-4332-84A8-D2D95E819EDD}" type="pres">
      <dgm:prSet presAssocID="{D5C3280C-FCBE-4282-B681-639D7B320C3A}" presName="spacing" presStyleCnt="0"/>
      <dgm:spPr/>
    </dgm:pt>
    <dgm:pt modelId="{C7EB28B9-928F-4106-9B89-D2F2C70E718D}" type="pres">
      <dgm:prSet presAssocID="{18A34AFC-C17D-4E3B-B80B-0A159E739455}" presName="composite" presStyleCnt="0"/>
      <dgm:spPr/>
    </dgm:pt>
    <dgm:pt modelId="{3CF4899D-1B18-4FE0-8FC7-53ADE222F46D}" type="pres">
      <dgm:prSet presAssocID="{18A34AFC-C17D-4E3B-B80B-0A159E739455}" presName="imgShp" presStyleLbl="fgImgPlace1" presStyleIdx="4" presStyleCnt="5"/>
      <dgm:spPr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Marker with solid fill"/>
        </a:ext>
      </dgm:extLst>
    </dgm:pt>
    <dgm:pt modelId="{989EEFB0-21C8-4E3D-83AE-88F7B9B98D20}" type="pres">
      <dgm:prSet presAssocID="{18A34AFC-C17D-4E3B-B80B-0A159E739455}" presName="txShp" presStyleLbl="node1" presStyleIdx="4" presStyleCnt="5">
        <dgm:presLayoutVars>
          <dgm:bulletEnabled val="1"/>
        </dgm:presLayoutVars>
      </dgm:prSet>
      <dgm:spPr/>
    </dgm:pt>
  </dgm:ptLst>
  <dgm:cxnLst>
    <dgm:cxn modelId="{364DE822-BECA-481A-A4D5-CF5BB74B4A87}" type="presOf" srcId="{0CE81910-438B-445D-B20B-49F5E2947A21}" destId="{EEF2C75E-94A5-43E0-AC55-37D438D4945F}" srcOrd="0" destOrd="0" presId="urn:microsoft.com/office/officeart/2005/8/layout/vList3"/>
    <dgm:cxn modelId="{CFAF8526-B947-4F75-B837-674A23A18B74}" type="presOf" srcId="{F43DCABE-B024-4F93-9B63-46095B5F5D29}" destId="{292BE56B-9F7B-4E71-9924-CF78107620E5}" srcOrd="0" destOrd="0" presId="urn:microsoft.com/office/officeart/2005/8/layout/vList3"/>
    <dgm:cxn modelId="{EE94844B-E48B-4D0B-80D7-D077BA49F8FD}" type="presOf" srcId="{18A34AFC-C17D-4E3B-B80B-0A159E739455}" destId="{989EEFB0-21C8-4E3D-83AE-88F7B9B98D20}" srcOrd="0" destOrd="0" presId="urn:microsoft.com/office/officeart/2005/8/layout/vList3"/>
    <dgm:cxn modelId="{2410F857-0CF8-4612-9141-DCB96F954E38}" type="presOf" srcId="{0A6174E3-8808-4EAF-96E3-66F9ED69B9BE}" destId="{5F02BF46-A860-453E-9E6E-860E7482169C}" srcOrd="0" destOrd="0" presId="urn:microsoft.com/office/officeart/2005/8/layout/vList3"/>
    <dgm:cxn modelId="{A629698C-E324-4AF4-98E6-E236407C45DE}" srcId="{6406FEDD-CC1C-42A2-80DB-873468835793}" destId="{0CE81910-438B-445D-B20B-49F5E2947A21}" srcOrd="2" destOrd="0" parTransId="{1790F666-F3AE-4468-89BC-02C7BBF03E9D}" sibTransId="{365FD5C7-27AE-4930-B446-AE94D38EE9DE}"/>
    <dgm:cxn modelId="{C2DE1E96-6D39-4E64-A1A7-BA8D5CA10A11}" srcId="{6406FEDD-CC1C-42A2-80DB-873468835793}" destId="{18A34AFC-C17D-4E3B-B80B-0A159E739455}" srcOrd="4" destOrd="0" parTransId="{8554B880-2455-4789-81ED-D02D2ADF060A}" sibTransId="{E628DCE1-E9A2-45B0-93D9-E9D57E4EC98D}"/>
    <dgm:cxn modelId="{44A4929A-B6F6-4CA2-BC30-F7FED5EF164C}" type="presOf" srcId="{2493022A-7341-4719-B265-CDF9811D4403}" destId="{0F8EC250-5037-45E3-8E5C-F16B6976E99F}" srcOrd="0" destOrd="0" presId="urn:microsoft.com/office/officeart/2005/8/layout/vList3"/>
    <dgm:cxn modelId="{0A3BA2A0-12A3-4682-92B7-76CF2775F2A4}" srcId="{6406FEDD-CC1C-42A2-80DB-873468835793}" destId="{2493022A-7341-4719-B265-CDF9811D4403}" srcOrd="3" destOrd="0" parTransId="{8A0E44EA-9C72-46BA-9B8F-F8063B1838EC}" sibTransId="{D5C3280C-FCBE-4282-B681-639D7B320C3A}"/>
    <dgm:cxn modelId="{BB1543E6-208C-4FD1-9DA1-17E58AE0DE3B}" srcId="{6406FEDD-CC1C-42A2-80DB-873468835793}" destId="{F43DCABE-B024-4F93-9B63-46095B5F5D29}" srcOrd="1" destOrd="0" parTransId="{8C8B863F-36B0-4C27-99A5-9F392B2F650B}" sibTransId="{ACFC0EA5-69C2-43AE-A208-55C3A07D3335}"/>
    <dgm:cxn modelId="{4882B0E6-CF77-4F2E-8787-55568A358AEB}" srcId="{6406FEDD-CC1C-42A2-80DB-873468835793}" destId="{0A6174E3-8808-4EAF-96E3-66F9ED69B9BE}" srcOrd="0" destOrd="0" parTransId="{7E6BDDE3-2A1A-4092-925B-17D11A47BD50}" sibTransId="{CF676DBC-ADA0-4CCD-899E-36CF9E9B30DA}"/>
    <dgm:cxn modelId="{E945EEF4-9729-4748-86AE-A5AD28D03558}" type="presOf" srcId="{6406FEDD-CC1C-42A2-80DB-873468835793}" destId="{637C43B7-5F24-4E2E-90F3-D4C6E9FF86D9}" srcOrd="0" destOrd="0" presId="urn:microsoft.com/office/officeart/2005/8/layout/vList3"/>
    <dgm:cxn modelId="{13A7EAB4-1D80-4E0B-A2FD-634D03CC699A}" type="presParOf" srcId="{637C43B7-5F24-4E2E-90F3-D4C6E9FF86D9}" destId="{690483A3-FEF3-4A9E-ABDB-0CBA4DFE9009}" srcOrd="0" destOrd="0" presId="urn:microsoft.com/office/officeart/2005/8/layout/vList3"/>
    <dgm:cxn modelId="{7DBD4A49-AC02-4F81-B6D5-91085F2964B0}" type="presParOf" srcId="{690483A3-FEF3-4A9E-ABDB-0CBA4DFE9009}" destId="{0A58F761-A4F1-46B3-BCBF-D05DD861A63C}" srcOrd="0" destOrd="0" presId="urn:microsoft.com/office/officeart/2005/8/layout/vList3"/>
    <dgm:cxn modelId="{D3EBBA85-51E1-4F58-BB18-8F6F69DEA2AA}" type="presParOf" srcId="{690483A3-FEF3-4A9E-ABDB-0CBA4DFE9009}" destId="{5F02BF46-A860-453E-9E6E-860E7482169C}" srcOrd="1" destOrd="0" presId="urn:microsoft.com/office/officeart/2005/8/layout/vList3"/>
    <dgm:cxn modelId="{093E8E5B-2863-4EEE-8C52-68FF228B5BC4}" type="presParOf" srcId="{637C43B7-5F24-4E2E-90F3-D4C6E9FF86D9}" destId="{7C9A7C05-A176-416C-9330-094A12182365}" srcOrd="1" destOrd="0" presId="urn:microsoft.com/office/officeart/2005/8/layout/vList3"/>
    <dgm:cxn modelId="{425C56FC-92D4-495B-90EA-BF370DB87375}" type="presParOf" srcId="{637C43B7-5F24-4E2E-90F3-D4C6E9FF86D9}" destId="{FBB89B40-1A36-4241-9981-A89149791FC6}" srcOrd="2" destOrd="0" presId="urn:microsoft.com/office/officeart/2005/8/layout/vList3"/>
    <dgm:cxn modelId="{1C898450-DF48-4A07-8240-22A661FC1042}" type="presParOf" srcId="{FBB89B40-1A36-4241-9981-A89149791FC6}" destId="{653138BF-2BED-447C-87F3-D2F35171932A}" srcOrd="0" destOrd="0" presId="urn:microsoft.com/office/officeart/2005/8/layout/vList3"/>
    <dgm:cxn modelId="{773D0728-6501-46D4-8D15-4D0904F1D3D5}" type="presParOf" srcId="{FBB89B40-1A36-4241-9981-A89149791FC6}" destId="{292BE56B-9F7B-4E71-9924-CF78107620E5}" srcOrd="1" destOrd="0" presId="urn:microsoft.com/office/officeart/2005/8/layout/vList3"/>
    <dgm:cxn modelId="{A3BC98E2-389D-4BC7-A172-9F07C6EF499B}" type="presParOf" srcId="{637C43B7-5F24-4E2E-90F3-D4C6E9FF86D9}" destId="{6FB0FB59-9E0C-4ABF-BB62-4068F927664A}" srcOrd="3" destOrd="0" presId="urn:microsoft.com/office/officeart/2005/8/layout/vList3"/>
    <dgm:cxn modelId="{C18B0300-ABDB-4156-B1D7-625B49140A00}" type="presParOf" srcId="{637C43B7-5F24-4E2E-90F3-D4C6E9FF86D9}" destId="{E94E77BF-6A70-469D-BAD0-2247A0F65C48}" srcOrd="4" destOrd="0" presId="urn:microsoft.com/office/officeart/2005/8/layout/vList3"/>
    <dgm:cxn modelId="{A52B9474-14D4-4D23-97E7-F132E6F05913}" type="presParOf" srcId="{E94E77BF-6A70-469D-BAD0-2247A0F65C48}" destId="{F042ABA3-F2BB-464E-B279-0DF66976C17E}" srcOrd="0" destOrd="0" presId="urn:microsoft.com/office/officeart/2005/8/layout/vList3"/>
    <dgm:cxn modelId="{7E71658C-4234-491E-83B6-452D942C555E}" type="presParOf" srcId="{E94E77BF-6A70-469D-BAD0-2247A0F65C48}" destId="{EEF2C75E-94A5-43E0-AC55-37D438D4945F}" srcOrd="1" destOrd="0" presId="urn:microsoft.com/office/officeart/2005/8/layout/vList3"/>
    <dgm:cxn modelId="{89AEC585-8E89-4A20-B374-B52F2C62C59F}" type="presParOf" srcId="{637C43B7-5F24-4E2E-90F3-D4C6E9FF86D9}" destId="{6BE8DE73-A4A0-46FC-974C-CD09DEE3195A}" srcOrd="5" destOrd="0" presId="urn:microsoft.com/office/officeart/2005/8/layout/vList3"/>
    <dgm:cxn modelId="{D0035F6D-FFE6-4EB2-BD2F-4B6EB3135DA9}" type="presParOf" srcId="{637C43B7-5F24-4E2E-90F3-D4C6E9FF86D9}" destId="{724A425E-22EB-4090-9302-76CD5932300D}" srcOrd="6" destOrd="0" presId="urn:microsoft.com/office/officeart/2005/8/layout/vList3"/>
    <dgm:cxn modelId="{9CC6C71F-3964-40C6-9B0C-C825BB5B375A}" type="presParOf" srcId="{724A425E-22EB-4090-9302-76CD5932300D}" destId="{96F7F8C0-ACA8-4F7C-A253-47C52EDAF4B2}" srcOrd="0" destOrd="0" presId="urn:microsoft.com/office/officeart/2005/8/layout/vList3"/>
    <dgm:cxn modelId="{85315E9F-3A78-4A7C-94C6-EC072E1D98B9}" type="presParOf" srcId="{724A425E-22EB-4090-9302-76CD5932300D}" destId="{0F8EC250-5037-45E3-8E5C-F16B6976E99F}" srcOrd="1" destOrd="0" presId="urn:microsoft.com/office/officeart/2005/8/layout/vList3"/>
    <dgm:cxn modelId="{F0E7DD29-7836-40F8-84E1-7EBA19836D0D}" type="presParOf" srcId="{637C43B7-5F24-4E2E-90F3-D4C6E9FF86D9}" destId="{4EAE04EB-0BEB-4332-84A8-D2D95E819EDD}" srcOrd="7" destOrd="0" presId="urn:microsoft.com/office/officeart/2005/8/layout/vList3"/>
    <dgm:cxn modelId="{2E3F7916-8A5A-4628-987F-F5B4E243ED87}" type="presParOf" srcId="{637C43B7-5F24-4E2E-90F3-D4C6E9FF86D9}" destId="{C7EB28B9-928F-4106-9B89-D2F2C70E718D}" srcOrd="8" destOrd="0" presId="urn:microsoft.com/office/officeart/2005/8/layout/vList3"/>
    <dgm:cxn modelId="{D557532F-D559-4D7F-8189-CF77D230DCC1}" type="presParOf" srcId="{C7EB28B9-928F-4106-9B89-D2F2C70E718D}" destId="{3CF4899D-1B18-4FE0-8FC7-53ADE222F46D}" srcOrd="0" destOrd="0" presId="urn:microsoft.com/office/officeart/2005/8/layout/vList3"/>
    <dgm:cxn modelId="{7CBEEDCF-D576-4A44-949D-C71E876F6BE4}" type="presParOf" srcId="{C7EB28B9-928F-4106-9B89-D2F2C70E718D}" destId="{989EEFB0-21C8-4E3D-83AE-88F7B9B98D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BF46-A860-453E-9E6E-860E7482169C}">
      <dsp:nvSpPr>
        <dsp:cNvPr id="0" name=""/>
        <dsp:cNvSpPr/>
      </dsp:nvSpPr>
      <dsp:spPr>
        <a:xfrm rot="10800000">
          <a:off x="1461531" y="117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785-296-3071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1174"/>
        <a:ext cx="5305029" cy="400364"/>
      </dsp:txXfrm>
    </dsp:sp>
    <dsp:sp modelId="{0A58F761-A4F1-46B3-BCBF-D05DD861A63C}">
      <dsp:nvSpPr>
        <dsp:cNvPr id="0" name=""/>
        <dsp:cNvSpPr/>
      </dsp:nvSpPr>
      <dsp:spPr>
        <a:xfrm>
          <a:off x="1261348" y="1174"/>
          <a:ext cx="400364" cy="400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BE56B-9F7B-4E71-9924-CF78107620E5}">
      <dsp:nvSpPr>
        <dsp:cNvPr id="0" name=""/>
        <dsp:cNvSpPr/>
      </dsp:nvSpPr>
      <dsp:spPr>
        <a:xfrm rot="10800000">
          <a:off x="1461531" y="50162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KDOI@ks.gov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501629"/>
        <a:ext cx="5305029" cy="400364"/>
      </dsp:txXfrm>
    </dsp:sp>
    <dsp:sp modelId="{653138BF-2BED-447C-87F3-D2F35171932A}">
      <dsp:nvSpPr>
        <dsp:cNvPr id="0" name=""/>
        <dsp:cNvSpPr/>
      </dsp:nvSpPr>
      <dsp:spPr>
        <a:xfrm>
          <a:off x="1261348" y="501629"/>
          <a:ext cx="400364" cy="400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2C75E-94A5-43E0-AC55-37D438D4945F}">
      <dsp:nvSpPr>
        <dsp:cNvPr id="0" name=""/>
        <dsp:cNvSpPr/>
      </dsp:nvSpPr>
      <dsp:spPr>
        <a:xfrm rot="10800000">
          <a:off x="1461531" y="100208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insurance.kansas.gov</a:t>
          </a:r>
        </a:p>
      </dsp:txBody>
      <dsp:txXfrm rot="10800000">
        <a:off x="1561622" y="1002084"/>
        <a:ext cx="5305029" cy="400364"/>
      </dsp:txXfrm>
    </dsp:sp>
    <dsp:sp modelId="{F042ABA3-F2BB-464E-B279-0DF66976C17E}">
      <dsp:nvSpPr>
        <dsp:cNvPr id="0" name=""/>
        <dsp:cNvSpPr/>
      </dsp:nvSpPr>
      <dsp:spPr>
        <a:xfrm>
          <a:off x="1261348" y="1002084"/>
          <a:ext cx="400364" cy="400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EC250-5037-45E3-8E5C-F16B6976E99F}">
      <dsp:nvSpPr>
        <dsp:cNvPr id="0" name=""/>
        <dsp:cNvSpPr/>
      </dsp:nvSpPr>
      <dsp:spPr>
        <a:xfrm rot="10800000">
          <a:off x="1461531" y="150253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@KSinsurancedept</a:t>
          </a:r>
        </a:p>
      </dsp:txBody>
      <dsp:txXfrm rot="10800000">
        <a:off x="1561622" y="1502539"/>
        <a:ext cx="5305029" cy="400364"/>
      </dsp:txXfrm>
    </dsp:sp>
    <dsp:sp modelId="{96F7F8C0-ACA8-4F7C-A253-47C52EDAF4B2}">
      <dsp:nvSpPr>
        <dsp:cNvPr id="0" name=""/>
        <dsp:cNvSpPr/>
      </dsp:nvSpPr>
      <dsp:spPr>
        <a:xfrm>
          <a:off x="1261348" y="1502539"/>
          <a:ext cx="400364" cy="4003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EEFB0-21C8-4E3D-83AE-88F7B9B98D20}">
      <dsp:nvSpPr>
        <dsp:cNvPr id="0" name=""/>
        <dsp:cNvSpPr/>
      </dsp:nvSpPr>
      <dsp:spPr>
        <a:xfrm rot="10800000">
          <a:off x="1461531" y="200299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1300 SW Arrowhead Road, Topeka, KS 66604  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2002994"/>
        <a:ext cx="5305029" cy="400364"/>
      </dsp:txXfrm>
    </dsp:sp>
    <dsp:sp modelId="{3CF4899D-1B18-4FE0-8FC7-53ADE222F46D}">
      <dsp:nvSpPr>
        <dsp:cNvPr id="0" name=""/>
        <dsp:cNvSpPr/>
      </dsp:nvSpPr>
      <dsp:spPr>
        <a:xfrm>
          <a:off x="1261348" y="2002994"/>
          <a:ext cx="400364" cy="4003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BF46-A860-453E-9E6E-860E7482169C}">
      <dsp:nvSpPr>
        <dsp:cNvPr id="0" name=""/>
        <dsp:cNvSpPr/>
      </dsp:nvSpPr>
      <dsp:spPr>
        <a:xfrm rot="10800000">
          <a:off x="1461531" y="117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785-296-3071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1174"/>
        <a:ext cx="5305029" cy="400364"/>
      </dsp:txXfrm>
    </dsp:sp>
    <dsp:sp modelId="{0A58F761-A4F1-46B3-BCBF-D05DD861A63C}">
      <dsp:nvSpPr>
        <dsp:cNvPr id="0" name=""/>
        <dsp:cNvSpPr/>
      </dsp:nvSpPr>
      <dsp:spPr>
        <a:xfrm>
          <a:off x="1261348" y="1174"/>
          <a:ext cx="400364" cy="400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BE56B-9F7B-4E71-9924-CF78107620E5}">
      <dsp:nvSpPr>
        <dsp:cNvPr id="0" name=""/>
        <dsp:cNvSpPr/>
      </dsp:nvSpPr>
      <dsp:spPr>
        <a:xfrm rot="10800000">
          <a:off x="1461531" y="50162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KDOI@ks.gov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501629"/>
        <a:ext cx="5305029" cy="400364"/>
      </dsp:txXfrm>
    </dsp:sp>
    <dsp:sp modelId="{653138BF-2BED-447C-87F3-D2F35171932A}">
      <dsp:nvSpPr>
        <dsp:cNvPr id="0" name=""/>
        <dsp:cNvSpPr/>
      </dsp:nvSpPr>
      <dsp:spPr>
        <a:xfrm>
          <a:off x="1261348" y="501629"/>
          <a:ext cx="400364" cy="400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2C75E-94A5-43E0-AC55-37D438D4945F}">
      <dsp:nvSpPr>
        <dsp:cNvPr id="0" name=""/>
        <dsp:cNvSpPr/>
      </dsp:nvSpPr>
      <dsp:spPr>
        <a:xfrm rot="10800000">
          <a:off x="1461531" y="100208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insurance.kansas.gov</a:t>
          </a:r>
        </a:p>
      </dsp:txBody>
      <dsp:txXfrm rot="10800000">
        <a:off x="1561622" y="1002084"/>
        <a:ext cx="5305029" cy="400364"/>
      </dsp:txXfrm>
    </dsp:sp>
    <dsp:sp modelId="{F042ABA3-F2BB-464E-B279-0DF66976C17E}">
      <dsp:nvSpPr>
        <dsp:cNvPr id="0" name=""/>
        <dsp:cNvSpPr/>
      </dsp:nvSpPr>
      <dsp:spPr>
        <a:xfrm>
          <a:off x="1261348" y="1002084"/>
          <a:ext cx="400364" cy="400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EC250-5037-45E3-8E5C-F16B6976E99F}">
      <dsp:nvSpPr>
        <dsp:cNvPr id="0" name=""/>
        <dsp:cNvSpPr/>
      </dsp:nvSpPr>
      <dsp:spPr>
        <a:xfrm rot="10800000">
          <a:off x="1461531" y="150253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@KSinsurancedept</a:t>
          </a:r>
        </a:p>
      </dsp:txBody>
      <dsp:txXfrm rot="10800000">
        <a:off x="1561622" y="1502539"/>
        <a:ext cx="5305029" cy="400364"/>
      </dsp:txXfrm>
    </dsp:sp>
    <dsp:sp modelId="{96F7F8C0-ACA8-4F7C-A253-47C52EDAF4B2}">
      <dsp:nvSpPr>
        <dsp:cNvPr id="0" name=""/>
        <dsp:cNvSpPr/>
      </dsp:nvSpPr>
      <dsp:spPr>
        <a:xfrm>
          <a:off x="1261348" y="1502539"/>
          <a:ext cx="400364" cy="4003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EEFB0-21C8-4E3D-83AE-88F7B9B98D20}">
      <dsp:nvSpPr>
        <dsp:cNvPr id="0" name=""/>
        <dsp:cNvSpPr/>
      </dsp:nvSpPr>
      <dsp:spPr>
        <a:xfrm rot="10800000">
          <a:off x="1461531" y="200299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1300 SW Arrowhead Road, Topeka, KS 66604  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2002994"/>
        <a:ext cx="5305029" cy="400364"/>
      </dsp:txXfrm>
    </dsp:sp>
    <dsp:sp modelId="{3CF4899D-1B18-4FE0-8FC7-53ADE222F46D}">
      <dsp:nvSpPr>
        <dsp:cNvPr id="0" name=""/>
        <dsp:cNvSpPr/>
      </dsp:nvSpPr>
      <dsp:spPr>
        <a:xfrm>
          <a:off x="1261348" y="2002994"/>
          <a:ext cx="400364" cy="4003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980BF-FFE6-447B-9877-6164213646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E6A06-85C6-46A4-96EB-3A8E1063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D670A7-A705-0556-7827-75C8333092F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473693" y="0"/>
            <a:ext cx="14665695" cy="6878899"/>
            <a:chOff x="-3643703" y="0"/>
            <a:chExt cx="21931706" cy="10287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55DC408-5F0B-C718-1A11-0490FF899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825" b="7825"/>
            <a:stretch>
              <a:fillRect/>
            </a:stretch>
          </p:blipFill>
          <p:spPr>
            <a:xfrm>
              <a:off x="1" y="0"/>
              <a:ext cx="18288002" cy="102870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313A04-5139-E9AF-E469-712C93711E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721895" y="8949158"/>
              <a:ext cx="12753474" cy="1337842"/>
              <a:chOff x="-721895" y="8949158"/>
              <a:chExt cx="12753474" cy="1337842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EF9A4420-60E8-6F48-F82D-963981D427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721895" y="9027855"/>
                <a:ext cx="12753474" cy="1259145"/>
              </a:xfrm>
              <a:custGeom>
                <a:avLst/>
                <a:gdLst/>
                <a:ahLst/>
                <a:cxnLst/>
                <a:rect l="l" t="t" r="r" b="b"/>
                <a:pathLst>
                  <a:path w="6174443" h="609600">
                    <a:moveTo>
                      <a:pt x="203200" y="0"/>
                    </a:moveTo>
                    <a:lnTo>
                      <a:pt x="6174443" y="0"/>
                    </a:lnTo>
                    <a:lnTo>
                      <a:pt x="5971243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49C2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69F211B5-7ABA-7709-F599-0CF516C1DD9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512038" y="8949158"/>
                <a:ext cx="1259145" cy="1337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r">
                  <a:lnSpc>
                    <a:spcPts val="2659"/>
                  </a:lnSpc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CAD57A7-4C24-C687-206F-30A3DE1D88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696383" y="1773617"/>
              <a:ext cx="17106204" cy="7058097"/>
            </a:xfrm>
            <a:custGeom>
              <a:avLst/>
              <a:gdLst/>
              <a:ahLst/>
              <a:cxnLst/>
              <a:rect l="l" t="t" r="r" b="b"/>
              <a:pathLst>
                <a:path w="1477444" h="609600">
                  <a:moveTo>
                    <a:pt x="203200" y="0"/>
                  </a:moveTo>
                  <a:lnTo>
                    <a:pt x="1477444" y="0"/>
                  </a:lnTo>
                  <a:lnTo>
                    <a:pt x="127424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9C2">
                <a:alpha val="60000"/>
              </a:srgbClr>
            </a:solidFill>
          </p:spPr>
          <p:txBody>
            <a:bodyPr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172BE9E-40DF-24A8-B36C-CE1DFE67A18E}"/>
                </a:ext>
              </a:extLst>
            </p:cNvPr>
            <p:cNvSpPr>
              <a:spLocks/>
            </p:cNvSpPr>
            <p:nvPr/>
          </p:nvSpPr>
          <p:spPr>
            <a:xfrm>
              <a:off x="-3643703" y="460303"/>
              <a:ext cx="9670845" cy="7907226"/>
            </a:xfrm>
            <a:custGeom>
              <a:avLst/>
              <a:gdLst/>
              <a:ahLst/>
              <a:cxnLst/>
              <a:rect l="l" t="t" r="r" b="b"/>
              <a:pathLst>
                <a:path w="706438" h="609600">
                  <a:moveTo>
                    <a:pt x="203200" y="0"/>
                  </a:moveTo>
                  <a:lnTo>
                    <a:pt x="706438" y="0"/>
                  </a:lnTo>
                  <a:lnTo>
                    <a:pt x="503238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09B"/>
            </a:solidFill>
          </p:spPr>
          <p:txBody>
            <a:bodyPr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Freeform 14">
            <a:extLst>
              <a:ext uri="{FF2B5EF4-FFF2-40B4-BE49-F238E27FC236}">
                <a16:creationId xmlns:a16="http://schemas.microsoft.com/office/drawing/2014/main" id="{1AE9DAD1-1E6A-C14A-D9D7-A637517F8B18}"/>
              </a:ext>
            </a:extLst>
          </p:cNvPr>
          <p:cNvSpPr/>
          <p:nvPr/>
        </p:nvSpPr>
        <p:spPr>
          <a:xfrm>
            <a:off x="316162" y="3515228"/>
            <a:ext cx="7519737" cy="839430"/>
          </a:xfrm>
          <a:custGeom>
            <a:avLst/>
            <a:gdLst/>
            <a:ahLst/>
            <a:cxnLst/>
            <a:rect l="l" t="t" r="r" b="b"/>
            <a:pathLst>
              <a:path w="5460887" h="609600">
                <a:moveTo>
                  <a:pt x="203200" y="0"/>
                </a:moveTo>
                <a:lnTo>
                  <a:pt x="5460887" y="0"/>
                </a:lnTo>
                <a:lnTo>
                  <a:pt x="5257687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6E239-9443-83B3-9973-ECF3F4F765B3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38200" y="2735697"/>
            <a:ext cx="7816850" cy="7742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Edit Heading Line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685C8-D268-7A9A-9489-3F15090303C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38200" y="3509963"/>
            <a:ext cx="9829799" cy="844695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D4258A9A-A019-4AE0-9018-E6CCAED2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6" y="639162"/>
            <a:ext cx="2363051" cy="604063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7F61F5ED-C580-6186-D16C-ACBC13174112}"/>
              </a:ext>
            </a:extLst>
          </p:cNvPr>
          <p:cNvSpPr txBox="1">
            <a:spLocks/>
          </p:cNvSpPr>
          <p:nvPr userDrawn="1"/>
        </p:nvSpPr>
        <p:spPr>
          <a:xfrm>
            <a:off x="838201" y="4955291"/>
            <a:ext cx="7315200" cy="5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112F418-2E38-F197-C9A3-9516F943DAB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0" y="2000883"/>
            <a:ext cx="7816850" cy="774700"/>
          </a:xfrm>
        </p:spPr>
        <p:txBody>
          <a:bodyPr anchor="b"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r>
              <a:rPr lang="en-US" dirty="0"/>
              <a:t>Edit Heading Line 1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7D4975D-00C1-BBFD-15C9-50E62FCE542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93185" y="4902843"/>
            <a:ext cx="3842714" cy="595312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1" dirty="0"/>
              <a:t>Edit name of presenter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022C5-584D-6870-4555-234CE5999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6270836"/>
            <a:ext cx="2743200" cy="3635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MM/DD/YYYY</a:t>
            </a:r>
          </a:p>
        </p:txBody>
      </p:sp>
    </p:spTree>
    <p:extLst>
      <p:ext uri="{BB962C8B-B14F-4D97-AF65-F5344CB8AC3E}">
        <p14:creationId xmlns:p14="http://schemas.microsoft.com/office/powerpoint/2010/main" val="417406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>
            <a:extLst>
              <a:ext uri="{FF2B5EF4-FFF2-40B4-BE49-F238E27FC236}">
                <a16:creationId xmlns:a16="http://schemas.microsoft.com/office/drawing/2014/main" id="{9AADEA11-FA74-B443-A023-8F83B54A6E44}"/>
              </a:ext>
            </a:extLst>
          </p:cNvPr>
          <p:cNvSpPr/>
          <p:nvPr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65FAFDAA-C3FA-2A38-7BB9-CC855FE62298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2409B"/>
          </a:solidFill>
        </p:spPr>
      </p:sp>
      <p:sp>
        <p:nvSpPr>
          <p:cNvPr id="42" name="Freeform 12">
            <a:extLst>
              <a:ext uri="{FF2B5EF4-FFF2-40B4-BE49-F238E27FC236}">
                <a16:creationId xmlns:a16="http://schemas.microsoft.com/office/drawing/2014/main" id="{E046B56C-EAD6-3A7D-AB10-18BAA45905C6}"/>
              </a:ext>
            </a:extLst>
          </p:cNvPr>
          <p:cNvSpPr>
            <a:spLocks/>
          </p:cNvSpPr>
          <p:nvPr userDrawn="1"/>
        </p:nvSpPr>
        <p:spPr>
          <a:xfrm>
            <a:off x="-1425282" y="1839394"/>
            <a:ext cx="11071599" cy="3179213"/>
          </a:xfrm>
          <a:custGeom>
            <a:avLst/>
            <a:gdLst>
              <a:gd name="connsiteX0" fmla="*/ 203200 w 2135728"/>
              <a:gd name="connsiteY0" fmla="*/ 3675 h 613275"/>
              <a:gd name="connsiteX1" fmla="*/ 2135728 w 2135728"/>
              <a:gd name="connsiteY1" fmla="*/ 0 h 613275"/>
              <a:gd name="connsiteX2" fmla="*/ 1785537 w 2135728"/>
              <a:gd name="connsiteY2" fmla="*/ 613275 h 613275"/>
              <a:gd name="connsiteX3" fmla="*/ 0 w 2135728"/>
              <a:gd name="connsiteY3" fmla="*/ 613275 h 613275"/>
              <a:gd name="connsiteX4" fmla="*/ 203200 w 2135728"/>
              <a:gd name="connsiteY4" fmla="*/ 3675 h 61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728" h="613275">
                <a:moveTo>
                  <a:pt x="203200" y="3675"/>
                </a:moveTo>
                <a:lnTo>
                  <a:pt x="2135728" y="0"/>
                </a:lnTo>
                <a:lnTo>
                  <a:pt x="1785537" y="613275"/>
                </a:lnTo>
                <a:lnTo>
                  <a:pt x="0" y="613275"/>
                </a:lnTo>
                <a:lnTo>
                  <a:pt x="203200" y="3675"/>
                </a:lnTo>
                <a:close/>
              </a:path>
            </a:pathLst>
          </a:custGeom>
          <a:solidFill>
            <a:srgbClr val="0049C2">
              <a:alpha val="8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F730A435-1CB8-43EA-6578-3196A3148FBF}"/>
              </a:ext>
            </a:extLst>
          </p:cNvPr>
          <p:cNvSpPr txBox="1"/>
          <p:nvPr userDrawn="1"/>
        </p:nvSpPr>
        <p:spPr>
          <a:xfrm>
            <a:off x="923925" y="682003"/>
            <a:ext cx="433031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4"/>
              </a:lnSpc>
            </a:pPr>
            <a:r>
              <a:rPr lang="en-US" sz="4400" b="1" dirty="0">
                <a:solidFill>
                  <a:schemeClr val="accent1"/>
                </a:solidFill>
                <a:latin typeface="Grandview" panose="020B0502040204020203" pitchFamily="34" charset="0"/>
              </a:rPr>
              <a:t>Contact 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F1369C-A784-A2A5-8D69-435BDE227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54" y="5455132"/>
            <a:ext cx="2819701" cy="720865"/>
          </a:xfrm>
          <a:prstGeom prst="rect">
            <a:avLst/>
          </a:prstGeom>
        </p:spPr>
      </p:pic>
      <p:graphicFrame>
        <p:nvGraphicFramePr>
          <p:cNvPr id="54" name="Diagram 53">
            <a:extLst>
              <a:ext uri="{FF2B5EF4-FFF2-40B4-BE49-F238E27FC236}">
                <a16:creationId xmlns:a16="http://schemas.microsoft.com/office/drawing/2014/main" id="{49BE550D-441C-2ACC-5731-5437DB77867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56235460"/>
              </p:ext>
            </p:extLst>
          </p:nvPr>
        </p:nvGraphicFramePr>
        <p:xfrm>
          <a:off x="-545474" y="2226734"/>
          <a:ext cx="8128000" cy="240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reeform 3" descr="Person holding mouse">
            <a:extLst>
              <a:ext uri="{FF2B5EF4-FFF2-40B4-BE49-F238E27FC236}">
                <a16:creationId xmlns:a16="http://schemas.microsoft.com/office/drawing/2014/main" id="{8AA640C7-CD2E-7F2F-80BF-C41FCC83B658}"/>
              </a:ext>
            </a:extLst>
          </p:cNvPr>
          <p:cNvSpPr/>
          <p:nvPr userDrawn="1"/>
        </p:nvSpPr>
        <p:spPr>
          <a:xfrm>
            <a:off x="6781800" y="1"/>
            <a:ext cx="7828424" cy="6857999"/>
          </a:xfrm>
          <a:custGeom>
            <a:avLst/>
            <a:gdLst/>
            <a:ahLst/>
            <a:cxnLst/>
            <a:rect l="l" t="t" r="r" b="b"/>
            <a:pathLst>
              <a:path w="6230874" h="5396230">
                <a:moveTo>
                  <a:pt x="3115437" y="0"/>
                </a:moveTo>
                <a:lnTo>
                  <a:pt x="0" y="5396230"/>
                </a:lnTo>
                <a:lnTo>
                  <a:pt x="6230874" y="5396230"/>
                </a:lnTo>
                <a:close/>
              </a:path>
            </a:pathLst>
          </a:custGeom>
          <a:solidFill>
            <a:srgbClr val="444444">
              <a:alpha val="22000"/>
            </a:srgbClr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</a:endParaRPr>
          </a:p>
        </p:txBody>
      </p:sp>
    </p:spTree>
    <p:extLst>
      <p:ext uri="{BB962C8B-B14F-4D97-AF65-F5344CB8AC3E}">
        <p14:creationId xmlns:p14="http://schemas.microsoft.com/office/powerpoint/2010/main" val="39691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- Fill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>
            <a:extLst>
              <a:ext uri="{FF2B5EF4-FFF2-40B4-BE49-F238E27FC236}">
                <a16:creationId xmlns:a16="http://schemas.microsoft.com/office/drawing/2014/main" id="{9AADEA11-FA74-B443-A023-8F83B54A6E44}"/>
              </a:ext>
            </a:extLst>
          </p:cNvPr>
          <p:cNvSpPr/>
          <p:nvPr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65FAFDAA-C3FA-2A38-7BB9-CC855FE62298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2409B"/>
          </a:solidFill>
        </p:spPr>
      </p:sp>
      <p:sp>
        <p:nvSpPr>
          <p:cNvPr id="42" name="Freeform 12">
            <a:extLst>
              <a:ext uri="{FF2B5EF4-FFF2-40B4-BE49-F238E27FC236}">
                <a16:creationId xmlns:a16="http://schemas.microsoft.com/office/drawing/2014/main" id="{E046B56C-EAD6-3A7D-AB10-18BAA45905C6}"/>
              </a:ext>
            </a:extLst>
          </p:cNvPr>
          <p:cNvSpPr>
            <a:spLocks/>
          </p:cNvSpPr>
          <p:nvPr userDrawn="1"/>
        </p:nvSpPr>
        <p:spPr>
          <a:xfrm>
            <a:off x="-1425282" y="1839394"/>
            <a:ext cx="11071599" cy="3179213"/>
          </a:xfrm>
          <a:custGeom>
            <a:avLst/>
            <a:gdLst>
              <a:gd name="connsiteX0" fmla="*/ 203200 w 2135728"/>
              <a:gd name="connsiteY0" fmla="*/ 3675 h 613275"/>
              <a:gd name="connsiteX1" fmla="*/ 2135728 w 2135728"/>
              <a:gd name="connsiteY1" fmla="*/ 0 h 613275"/>
              <a:gd name="connsiteX2" fmla="*/ 1785537 w 2135728"/>
              <a:gd name="connsiteY2" fmla="*/ 613275 h 613275"/>
              <a:gd name="connsiteX3" fmla="*/ 0 w 2135728"/>
              <a:gd name="connsiteY3" fmla="*/ 613275 h 613275"/>
              <a:gd name="connsiteX4" fmla="*/ 203200 w 2135728"/>
              <a:gd name="connsiteY4" fmla="*/ 3675 h 61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728" h="613275">
                <a:moveTo>
                  <a:pt x="203200" y="3675"/>
                </a:moveTo>
                <a:lnTo>
                  <a:pt x="2135728" y="0"/>
                </a:lnTo>
                <a:lnTo>
                  <a:pt x="1785537" y="613275"/>
                </a:lnTo>
                <a:lnTo>
                  <a:pt x="0" y="613275"/>
                </a:lnTo>
                <a:lnTo>
                  <a:pt x="203200" y="3675"/>
                </a:lnTo>
                <a:close/>
              </a:path>
            </a:pathLst>
          </a:custGeom>
          <a:solidFill>
            <a:srgbClr val="0049C2">
              <a:alpha val="8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F730A435-1CB8-43EA-6578-3196A3148FBF}"/>
              </a:ext>
            </a:extLst>
          </p:cNvPr>
          <p:cNvSpPr txBox="1"/>
          <p:nvPr userDrawn="1"/>
        </p:nvSpPr>
        <p:spPr>
          <a:xfrm>
            <a:off x="923925" y="682003"/>
            <a:ext cx="433031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4"/>
              </a:lnSpc>
            </a:pPr>
            <a:r>
              <a:rPr lang="en-US" sz="4400" b="1" dirty="0">
                <a:solidFill>
                  <a:schemeClr val="accent1"/>
                </a:solidFill>
                <a:latin typeface="Grandview" panose="020B0502040204020203" pitchFamily="34" charset="0"/>
              </a:rPr>
              <a:t>Contact 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F1369C-A784-A2A5-8D69-435BDE227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54" y="5455132"/>
            <a:ext cx="2819701" cy="720865"/>
          </a:xfrm>
          <a:prstGeom prst="rect">
            <a:avLst/>
          </a:prstGeom>
        </p:spPr>
      </p:pic>
      <p:sp>
        <p:nvSpPr>
          <p:cNvPr id="2" name="Freeform 3" descr="Person holding mouse">
            <a:extLst>
              <a:ext uri="{FF2B5EF4-FFF2-40B4-BE49-F238E27FC236}">
                <a16:creationId xmlns:a16="http://schemas.microsoft.com/office/drawing/2014/main" id="{8AA640C7-CD2E-7F2F-80BF-C41FCC83B658}"/>
              </a:ext>
            </a:extLst>
          </p:cNvPr>
          <p:cNvSpPr/>
          <p:nvPr userDrawn="1"/>
        </p:nvSpPr>
        <p:spPr>
          <a:xfrm>
            <a:off x="6781800" y="1"/>
            <a:ext cx="7828424" cy="6857999"/>
          </a:xfrm>
          <a:custGeom>
            <a:avLst/>
            <a:gdLst/>
            <a:ahLst/>
            <a:cxnLst/>
            <a:rect l="l" t="t" r="r" b="b"/>
            <a:pathLst>
              <a:path w="6230874" h="5396230">
                <a:moveTo>
                  <a:pt x="3115437" y="0"/>
                </a:moveTo>
                <a:lnTo>
                  <a:pt x="0" y="5396230"/>
                </a:lnTo>
                <a:lnTo>
                  <a:pt x="6230874" y="5396230"/>
                </a:lnTo>
                <a:close/>
              </a:path>
            </a:pathLst>
          </a:custGeom>
          <a:solidFill>
            <a:srgbClr val="444444">
              <a:alpha val="22000"/>
            </a:srgbClr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</a:endParaRPr>
          </a:p>
        </p:txBody>
      </p:sp>
    </p:spTree>
    <p:extLst>
      <p:ext uri="{BB962C8B-B14F-4D97-AF65-F5344CB8AC3E}">
        <p14:creationId xmlns:p14="http://schemas.microsoft.com/office/powerpoint/2010/main" val="329622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55DC408-5F0B-C718-1A11-0490FF899D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7825" b="7825"/>
          <a:stretch>
            <a:fillRect/>
          </a:stretch>
        </p:blipFill>
        <p:spPr>
          <a:xfrm>
            <a:off x="-37154" y="0"/>
            <a:ext cx="12229156" cy="68788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313A04-5139-E9AF-E469-712C93711E4D}"/>
              </a:ext>
            </a:extLst>
          </p:cNvPr>
          <p:cNvGrpSpPr>
            <a:grpSpLocks/>
          </p:cNvGrpSpPr>
          <p:nvPr/>
        </p:nvGrpSpPr>
        <p:grpSpPr>
          <a:xfrm>
            <a:off x="-519885" y="5984286"/>
            <a:ext cx="8528227" cy="894613"/>
            <a:chOff x="-721895" y="8949158"/>
            <a:chExt cx="12753474" cy="1337842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EF9A4420-60E8-6F48-F82D-963981D42754}"/>
                </a:ext>
              </a:extLst>
            </p:cNvPr>
            <p:cNvSpPr>
              <a:spLocks/>
            </p:cNvSpPr>
            <p:nvPr/>
          </p:nvSpPr>
          <p:spPr>
            <a:xfrm>
              <a:off x="-721895" y="9027855"/>
              <a:ext cx="12753474" cy="1259145"/>
            </a:xfrm>
            <a:custGeom>
              <a:avLst/>
              <a:gdLst/>
              <a:ahLst/>
              <a:cxnLst/>
              <a:rect l="l" t="t" r="r" b="b"/>
              <a:pathLst>
                <a:path w="6174443" h="609600">
                  <a:moveTo>
                    <a:pt x="203200" y="0"/>
                  </a:moveTo>
                  <a:lnTo>
                    <a:pt x="6174443" y="0"/>
                  </a:lnTo>
                  <a:lnTo>
                    <a:pt x="5971243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9C2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9F211B5-7ABA-7709-F599-0CF516C1DD98}"/>
                </a:ext>
              </a:extLst>
            </p:cNvPr>
            <p:cNvSpPr txBox="1">
              <a:spLocks/>
            </p:cNvSpPr>
            <p:nvPr/>
          </p:nvSpPr>
          <p:spPr>
            <a:xfrm>
              <a:off x="-512038" y="8949158"/>
              <a:ext cx="1259145" cy="1337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659"/>
                </a:lnSpc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DCAD57A7-4C24-C687-206F-30A3DE1D88D8}"/>
              </a:ext>
            </a:extLst>
          </p:cNvPr>
          <p:cNvSpPr>
            <a:spLocks/>
          </p:cNvSpPr>
          <p:nvPr/>
        </p:nvSpPr>
        <p:spPr>
          <a:xfrm>
            <a:off x="376555" y="1069132"/>
            <a:ext cx="11438890" cy="4719737"/>
          </a:xfrm>
          <a:custGeom>
            <a:avLst/>
            <a:gdLst/>
            <a:ahLst/>
            <a:cxnLst/>
            <a:rect l="l" t="t" r="r" b="b"/>
            <a:pathLst>
              <a:path w="1477444" h="609600">
                <a:moveTo>
                  <a:pt x="203200" y="0"/>
                </a:moveTo>
                <a:lnTo>
                  <a:pt x="1477444" y="0"/>
                </a:lnTo>
                <a:lnTo>
                  <a:pt x="1274244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  <p:txBody>
          <a:bodyPr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1AE9DAD1-1E6A-C14A-D9D7-A637517F8B18}"/>
              </a:ext>
            </a:extLst>
          </p:cNvPr>
          <p:cNvSpPr/>
          <p:nvPr userDrawn="1"/>
        </p:nvSpPr>
        <p:spPr>
          <a:xfrm>
            <a:off x="2336132" y="3331352"/>
            <a:ext cx="7519737" cy="839430"/>
          </a:xfrm>
          <a:custGeom>
            <a:avLst/>
            <a:gdLst/>
            <a:ahLst/>
            <a:cxnLst/>
            <a:rect l="l" t="t" r="r" b="b"/>
            <a:pathLst>
              <a:path w="5460887" h="609600">
                <a:moveTo>
                  <a:pt x="203200" y="0"/>
                </a:moveTo>
                <a:lnTo>
                  <a:pt x="5460887" y="0"/>
                </a:lnTo>
                <a:lnTo>
                  <a:pt x="5257687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685C8-D268-7A9A-9489-3F15090303C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181101" y="3326087"/>
            <a:ext cx="9829799" cy="844695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thanks or sign-off text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D4258A9A-A019-4AE0-9018-E6CCAED2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33" y="6189662"/>
            <a:ext cx="1952935" cy="49922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A2B768F-4FD8-4F53-4B25-896DAEE4F42A}"/>
              </a:ext>
            </a:extLst>
          </p:cNvPr>
          <p:cNvSpPr txBox="1">
            <a:spLocks/>
          </p:cNvSpPr>
          <p:nvPr userDrawn="1"/>
        </p:nvSpPr>
        <p:spPr>
          <a:xfrm>
            <a:off x="2986723" y="4526475"/>
            <a:ext cx="6997700" cy="5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Presentation by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F61F5ED-C580-6186-D16C-ACBC13174112}"/>
              </a:ext>
            </a:extLst>
          </p:cNvPr>
          <p:cNvSpPr txBox="1">
            <a:spLocks/>
          </p:cNvSpPr>
          <p:nvPr userDrawn="1"/>
        </p:nvSpPr>
        <p:spPr>
          <a:xfrm>
            <a:off x="838201" y="4955291"/>
            <a:ext cx="7315200" cy="5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112F418-2E38-F197-C9A3-9516F943DAB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87575" y="2201133"/>
            <a:ext cx="7816850" cy="1007992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r>
              <a:rPr lang="en-US" dirty="0"/>
              <a:t>Enter text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7D4975D-00C1-BBFD-15C9-50E62FCE542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141707" y="4902843"/>
            <a:ext cx="3842714" cy="595312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1" dirty="0"/>
              <a:t>Edit name of presenter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022C5-584D-6870-4555-234CE5999E7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38200" y="6270836"/>
            <a:ext cx="2743200" cy="3635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MM/DD/YYYY</a:t>
            </a:r>
          </a:p>
        </p:txBody>
      </p:sp>
    </p:spTree>
    <p:extLst>
      <p:ext uri="{BB962C8B-B14F-4D97-AF65-F5344CB8AC3E}">
        <p14:creationId xmlns:p14="http://schemas.microsoft.com/office/powerpoint/2010/main" val="189618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your speaker (photo requi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2FFB70F9-D966-24A7-24A1-07AE439F50BA}"/>
              </a:ext>
            </a:extLst>
          </p:cNvPr>
          <p:cNvSpPr/>
          <p:nvPr/>
        </p:nvSpPr>
        <p:spPr>
          <a:xfrm rot="1149200">
            <a:off x="8800949" y="-1641419"/>
            <a:ext cx="2435888" cy="10140837"/>
          </a:xfrm>
          <a:custGeom>
            <a:avLst/>
            <a:gdLst/>
            <a:ahLst/>
            <a:cxnLst/>
            <a:rect l="l" t="t" r="r" b="b"/>
            <a:pathLst>
              <a:path w="962326" h="4006257">
                <a:moveTo>
                  <a:pt x="0" y="0"/>
                </a:moveTo>
                <a:lnTo>
                  <a:pt x="962326" y="0"/>
                </a:lnTo>
                <a:lnTo>
                  <a:pt x="962326" y="4006257"/>
                </a:lnTo>
                <a:lnTo>
                  <a:pt x="0" y="4006257"/>
                </a:lnTo>
                <a:close/>
              </a:path>
            </a:pathLst>
          </a:custGeom>
          <a:solidFill>
            <a:srgbClr val="0240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4BE3F664-BCC9-1E35-DB42-63AFF9479D1A}"/>
              </a:ext>
            </a:extLst>
          </p:cNvPr>
          <p:cNvSpPr/>
          <p:nvPr/>
        </p:nvSpPr>
        <p:spPr>
          <a:xfrm>
            <a:off x="8877983" y="-579966"/>
            <a:ext cx="2057400" cy="1543050"/>
          </a:xfrm>
          <a:custGeom>
            <a:avLst/>
            <a:gdLst/>
            <a:ahLst/>
            <a:cxnLst/>
            <a:rect l="l" t="t" r="r" b="b"/>
            <a:pathLst>
              <a:path w="812800" h="609600">
                <a:moveTo>
                  <a:pt x="203200" y="0"/>
                </a:moveTo>
                <a:lnTo>
                  <a:pt x="8128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1E435FB9-50F1-DE2C-530D-543EE0953500}"/>
              </a:ext>
            </a:extLst>
          </p:cNvPr>
          <p:cNvSpPr/>
          <p:nvPr userDrawn="1"/>
        </p:nvSpPr>
        <p:spPr>
          <a:xfrm>
            <a:off x="-3090820" y="1543051"/>
            <a:ext cx="13279861" cy="7398819"/>
          </a:xfrm>
          <a:custGeom>
            <a:avLst/>
            <a:gdLst/>
            <a:ahLst/>
            <a:cxnLst/>
            <a:rect l="l" t="t" r="r" b="b"/>
            <a:pathLst>
              <a:path w="1147321" h="639225">
                <a:moveTo>
                  <a:pt x="203200" y="0"/>
                </a:moveTo>
                <a:lnTo>
                  <a:pt x="1147321" y="0"/>
                </a:lnTo>
                <a:lnTo>
                  <a:pt x="944121" y="639225"/>
                </a:lnTo>
                <a:lnTo>
                  <a:pt x="0" y="639225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>
              <a:alpha val="8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E2B4A9E5-7E4B-4E5D-9CCF-6D9E43D17FE9}"/>
              </a:ext>
            </a:extLst>
          </p:cNvPr>
          <p:cNvSpPr>
            <a:spLocks noGrp="1"/>
          </p:cNvSpPr>
          <p:nvPr userDrawn="1">
            <p:ph type="pic" idx="1"/>
          </p:nvPr>
        </p:nvSpPr>
        <p:spPr>
          <a:xfrm>
            <a:off x="7193483" y="365125"/>
            <a:ext cx="4748742" cy="4748742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49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="1" i="1" u="none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AF7765D-10D6-63D2-FEFD-F4E3178A3E74}"/>
              </a:ext>
            </a:extLst>
          </p:cNvPr>
          <p:cNvSpPr>
            <a:spLocks noGrp="1"/>
          </p:cNvSpPr>
          <p:nvPr userDrawn="1">
            <p:ph sz="half" idx="11" hasCustomPrompt="1"/>
          </p:nvPr>
        </p:nvSpPr>
        <p:spPr>
          <a:xfrm>
            <a:off x="838199" y="3032127"/>
            <a:ext cx="6129867" cy="35052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Speaker Bio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DB91C2-6019-CDAA-0568-64B29BE3EF4B}"/>
              </a:ext>
            </a:extLst>
          </p:cNvPr>
          <p:cNvSpPr txBox="1"/>
          <p:nvPr userDrawn="1"/>
        </p:nvSpPr>
        <p:spPr>
          <a:xfrm>
            <a:off x="838199" y="598984"/>
            <a:ext cx="9059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49C2"/>
                </a:solidFill>
              </a:rPr>
              <a:t>Meet your speaker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A03ED-EC2F-A75B-CD03-76735388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8" y="1837532"/>
            <a:ext cx="6129867" cy="858042"/>
          </a:xfr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enter Speaker Name</a:t>
            </a:r>
          </a:p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BCE128-FEDE-E43B-99B2-389AD99F933D}"/>
              </a:ext>
            </a:extLst>
          </p:cNvPr>
          <p:cNvCxnSpPr>
            <a:cxnSpLocks/>
          </p:cNvCxnSpPr>
          <p:nvPr userDrawn="1"/>
        </p:nvCxnSpPr>
        <p:spPr>
          <a:xfrm>
            <a:off x="838199" y="2857500"/>
            <a:ext cx="59182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769F8EB-7B5E-3A5F-B587-5668EA965B61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175240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>
            <a:extLst>
              <a:ext uri="{FF2B5EF4-FFF2-40B4-BE49-F238E27FC236}">
                <a16:creationId xmlns:a16="http://schemas.microsoft.com/office/drawing/2014/main" id="{9D1C8333-B766-B822-B6AE-B3B0FC157406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0B22F961-353D-9FDE-A91B-71013416DF2A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0891CB07-A2E5-BB79-E0F0-7324DEF5F45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4108F422-EFD8-9E58-AC36-662C42FE111A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B405711-14E7-1664-4413-4FD95AD8B1B2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93F0D5E8-D19C-30B9-454F-E7073DC03AB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37D7E1B-A196-7C17-14C5-A30BF9A0B2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253" y="1690342"/>
            <a:ext cx="5949105" cy="5167658"/>
          </a:xfrm>
          <a:prstGeom prst="triangle">
            <a:avLst/>
          </a:prstGeom>
          <a:solidFill>
            <a:schemeClr val="accent5">
              <a:alpha val="76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52DA-5B5B-8987-19AD-A3ACF53E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0133" cy="4351338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3E40F-71FE-E9F7-1E6D-6D70D56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2163C-DE94-6915-9459-A41D7FA87DAB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388904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>
            <a:extLst>
              <a:ext uri="{FF2B5EF4-FFF2-40B4-BE49-F238E27FC236}">
                <a16:creationId xmlns:a16="http://schemas.microsoft.com/office/drawing/2014/main" id="{4D4337A4-5493-F336-4764-E4B35FE6EA0D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5349D5E-43A3-AF49-613B-A50DCB6582DA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7F5AB402-900D-EA06-D238-2D5A17FADBA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2647F0A6-C60E-4DCC-87AC-051B7F7CBA93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6496160-5585-5E3A-B9AC-49BFA084439C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91E38281-575F-41AC-820B-809F2942767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A6AF2C-98E6-0BA7-DA3D-DEEB7CA6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932E-8C88-622E-4331-8BAD34A63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EA356-669E-2B11-DA01-B4859DD5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C66A6-8F8F-50C6-38E6-C6D69D7BAD8E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409872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>
            <a:extLst>
              <a:ext uri="{FF2B5EF4-FFF2-40B4-BE49-F238E27FC236}">
                <a16:creationId xmlns:a16="http://schemas.microsoft.com/office/drawing/2014/main" id="{D32650F9-1CB1-FAC6-0556-0BE587D98324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98BB97D-FA8E-FA9C-A177-5D27FBBF6467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1BCCAA25-185F-7F1F-2BDD-E0C9D7E99EE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7BF6C04D-B3EC-6A3C-6EF2-68D85FBC7B1C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ECDA58EB-57EB-B934-7AAE-0487448C3C6E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E2223A76-3801-7E81-FF5A-3E84B67CB3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B1E462-5C83-8507-753F-A125BB7D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D3DB-CDF1-47C7-C8C9-B0F0791D5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5157787" cy="596935"/>
          </a:xfrm>
          <a:solidFill>
            <a:schemeClr val="bg1">
              <a:alpha val="9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007D7-9C64-77E0-6686-397181C90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5776"/>
            <a:ext cx="5157787" cy="3564674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47451-944F-37B9-4F5C-6440901AB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5625"/>
            <a:ext cx="5183188" cy="596935"/>
          </a:xfrm>
          <a:solidFill>
            <a:schemeClr val="bg1">
              <a:alpha val="9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A47A3-82E3-A769-478C-9653AC636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75776"/>
            <a:ext cx="5183188" cy="3564674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015B1-37D6-3DCF-5EAB-BC0D88CFA472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35955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>
            <a:extLst>
              <a:ext uri="{FF2B5EF4-FFF2-40B4-BE49-F238E27FC236}">
                <a16:creationId xmlns:a16="http://schemas.microsoft.com/office/drawing/2014/main" id="{C02E3923-595E-38DC-B1BD-4C3F22E78166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49A9B1-2297-F874-199D-6A30A963F14E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121960C6-D193-6F4E-3E84-635A1148206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5BD11CB1-81F6-0F2D-1D37-3EC293C09D38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A8D9D5C-6BA3-617C-43E9-A17A959AC009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4410FC1F-FEA3-C317-E0F6-FE9992DF3DF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0" name="Picture Placeholder 29">
            <a:extLst>
              <a:ext uri="{FF2B5EF4-FFF2-40B4-BE49-F238E27FC236}">
                <a16:creationId xmlns:a16="http://schemas.microsoft.com/office/drawing/2014/main" id="{A7041629-1500-DB26-8D3D-C179DC6F02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253" y="1690342"/>
            <a:ext cx="5949105" cy="5167658"/>
          </a:xfrm>
          <a:prstGeom prst="triangle">
            <a:avLst/>
          </a:prstGeom>
          <a:solidFill>
            <a:schemeClr val="accent5">
              <a:alpha val="76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3AF1-0589-E494-A7E3-B7A3172C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BEAB0-033E-A1B6-5DD1-FFDD9AA352E5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5377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7F18288-2D6A-9445-F38A-939B84875D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96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ubjec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>
            <a:extLst>
              <a:ext uri="{FF2B5EF4-FFF2-40B4-BE49-F238E27FC236}">
                <a16:creationId xmlns:a16="http://schemas.microsoft.com/office/drawing/2014/main" id="{59A14920-D1AB-5722-B66F-2744DB27160C}"/>
              </a:ext>
            </a:extLst>
          </p:cNvPr>
          <p:cNvSpPr/>
          <p:nvPr userDrawn="1"/>
        </p:nvSpPr>
        <p:spPr>
          <a:xfrm>
            <a:off x="-796393" y="-364768"/>
            <a:ext cx="13494536" cy="2051952"/>
          </a:xfrm>
          <a:custGeom>
            <a:avLst/>
            <a:gdLst>
              <a:gd name="connsiteX0" fmla="*/ 203200 w 1402453"/>
              <a:gd name="connsiteY0" fmla="*/ 0 h 609600"/>
              <a:gd name="connsiteX1" fmla="*/ 1402453 w 1402453"/>
              <a:gd name="connsiteY1" fmla="*/ 390049 h 609600"/>
              <a:gd name="connsiteX2" fmla="*/ 1328682 w 1402453"/>
              <a:gd name="connsiteY2" fmla="*/ 609600 h 609600"/>
              <a:gd name="connsiteX3" fmla="*/ 0 w 1402453"/>
              <a:gd name="connsiteY3" fmla="*/ 609600 h 609600"/>
              <a:gd name="connsiteX4" fmla="*/ 203200 w 1402453"/>
              <a:gd name="connsiteY4" fmla="*/ 0 h 609600"/>
              <a:gd name="connsiteX0" fmla="*/ 77292 w 1402453"/>
              <a:gd name="connsiteY0" fmla="*/ 0 h 229236"/>
              <a:gd name="connsiteX1" fmla="*/ 1402453 w 1402453"/>
              <a:gd name="connsiteY1" fmla="*/ 9685 h 229236"/>
              <a:gd name="connsiteX2" fmla="*/ 1328682 w 1402453"/>
              <a:gd name="connsiteY2" fmla="*/ 229236 h 229236"/>
              <a:gd name="connsiteX3" fmla="*/ 0 w 1402453"/>
              <a:gd name="connsiteY3" fmla="*/ 229236 h 229236"/>
              <a:gd name="connsiteX4" fmla="*/ 77292 w 1402453"/>
              <a:gd name="connsiteY4" fmla="*/ 0 h 229236"/>
              <a:gd name="connsiteX0" fmla="*/ 75531 w 1402453"/>
              <a:gd name="connsiteY0" fmla="*/ 8805 h 219551"/>
              <a:gd name="connsiteX1" fmla="*/ 1402453 w 1402453"/>
              <a:gd name="connsiteY1" fmla="*/ 0 h 219551"/>
              <a:gd name="connsiteX2" fmla="*/ 1328682 w 1402453"/>
              <a:gd name="connsiteY2" fmla="*/ 219551 h 219551"/>
              <a:gd name="connsiteX3" fmla="*/ 0 w 1402453"/>
              <a:gd name="connsiteY3" fmla="*/ 219551 h 219551"/>
              <a:gd name="connsiteX4" fmla="*/ 75531 w 1402453"/>
              <a:gd name="connsiteY4" fmla="*/ 8805 h 219551"/>
              <a:gd name="connsiteX0" fmla="*/ 75531 w 1404214"/>
              <a:gd name="connsiteY0" fmla="*/ 0 h 210746"/>
              <a:gd name="connsiteX1" fmla="*/ 1404214 w 1404214"/>
              <a:gd name="connsiteY1" fmla="*/ 21131 h 210746"/>
              <a:gd name="connsiteX2" fmla="*/ 1328682 w 1404214"/>
              <a:gd name="connsiteY2" fmla="*/ 210746 h 210746"/>
              <a:gd name="connsiteX3" fmla="*/ 0 w 1404214"/>
              <a:gd name="connsiteY3" fmla="*/ 210746 h 210746"/>
              <a:gd name="connsiteX4" fmla="*/ 75531 w 1404214"/>
              <a:gd name="connsiteY4" fmla="*/ 0 h 210746"/>
              <a:gd name="connsiteX0" fmla="*/ 75531 w 1403334"/>
              <a:gd name="connsiteY0" fmla="*/ 2642 h 213388"/>
              <a:gd name="connsiteX1" fmla="*/ 1403334 w 1403334"/>
              <a:gd name="connsiteY1" fmla="*/ 0 h 213388"/>
              <a:gd name="connsiteX2" fmla="*/ 1328682 w 1403334"/>
              <a:gd name="connsiteY2" fmla="*/ 213388 h 213388"/>
              <a:gd name="connsiteX3" fmla="*/ 0 w 1403334"/>
              <a:gd name="connsiteY3" fmla="*/ 213388 h 213388"/>
              <a:gd name="connsiteX4" fmla="*/ 75531 w 1403334"/>
              <a:gd name="connsiteY4" fmla="*/ 2642 h 2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334" h="213388">
                <a:moveTo>
                  <a:pt x="75531" y="2642"/>
                </a:moveTo>
                <a:lnTo>
                  <a:pt x="1403334" y="0"/>
                </a:lnTo>
                <a:lnTo>
                  <a:pt x="1328682" y="213388"/>
                </a:lnTo>
                <a:lnTo>
                  <a:pt x="0" y="213388"/>
                </a:lnTo>
                <a:lnTo>
                  <a:pt x="75531" y="2642"/>
                </a:lnTo>
                <a:close/>
              </a:path>
            </a:pathLst>
          </a:custGeom>
          <a:solidFill>
            <a:srgbClr val="0240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41A0F669-697B-D2EC-3BBD-4D1992F723E1}"/>
              </a:ext>
            </a:extLst>
          </p:cNvPr>
          <p:cNvSpPr/>
          <p:nvPr userDrawn="1"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</p:sp>
      <p:sp>
        <p:nvSpPr>
          <p:cNvPr id="89" name="Freeform 12">
            <a:extLst>
              <a:ext uri="{FF2B5EF4-FFF2-40B4-BE49-F238E27FC236}">
                <a16:creationId xmlns:a16="http://schemas.microsoft.com/office/drawing/2014/main" id="{4C5D60E9-507C-63AE-3AA5-7C3599800A49}"/>
              </a:ext>
            </a:extLst>
          </p:cNvPr>
          <p:cNvSpPr/>
          <p:nvPr userDrawn="1"/>
        </p:nvSpPr>
        <p:spPr>
          <a:xfrm>
            <a:off x="1359315" y="2705292"/>
            <a:ext cx="2906891" cy="3466908"/>
          </a:xfrm>
          <a:custGeom>
            <a:avLst/>
            <a:gdLst/>
            <a:ahLst/>
            <a:cxnLst/>
            <a:rect l="l" t="t" r="r" b="b"/>
            <a:pathLst>
              <a:path w="1148401" h="1369643">
                <a:moveTo>
                  <a:pt x="0" y="0"/>
                </a:moveTo>
                <a:lnTo>
                  <a:pt x="1148401" y="0"/>
                </a:lnTo>
                <a:lnTo>
                  <a:pt x="1148401" y="1369643"/>
                </a:lnTo>
                <a:lnTo>
                  <a:pt x="0" y="1369643"/>
                </a:ln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2" name="Freeform 15">
            <a:extLst>
              <a:ext uri="{FF2B5EF4-FFF2-40B4-BE49-F238E27FC236}">
                <a16:creationId xmlns:a16="http://schemas.microsoft.com/office/drawing/2014/main" id="{DCE824A6-90B6-9935-B6CC-BAB90B987F66}"/>
              </a:ext>
            </a:extLst>
          </p:cNvPr>
          <p:cNvSpPr/>
          <p:nvPr userDrawn="1"/>
        </p:nvSpPr>
        <p:spPr>
          <a:xfrm>
            <a:off x="4650619" y="2705292"/>
            <a:ext cx="2906891" cy="3466908"/>
          </a:xfrm>
          <a:custGeom>
            <a:avLst/>
            <a:gdLst/>
            <a:ahLst/>
            <a:cxnLst/>
            <a:rect l="l" t="t" r="r" b="b"/>
            <a:pathLst>
              <a:path w="1148401" h="1369643">
                <a:moveTo>
                  <a:pt x="0" y="0"/>
                </a:moveTo>
                <a:lnTo>
                  <a:pt x="1148401" y="0"/>
                </a:lnTo>
                <a:lnTo>
                  <a:pt x="1148401" y="1369643"/>
                </a:lnTo>
                <a:lnTo>
                  <a:pt x="0" y="1369643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8" name="Freeform 21">
            <a:extLst>
              <a:ext uri="{FF2B5EF4-FFF2-40B4-BE49-F238E27FC236}">
                <a16:creationId xmlns:a16="http://schemas.microsoft.com/office/drawing/2014/main" id="{5B357A69-2443-7A2B-927D-262ADE2CD0C2}"/>
              </a:ext>
            </a:extLst>
          </p:cNvPr>
          <p:cNvSpPr>
            <a:spLocks/>
          </p:cNvSpPr>
          <p:nvPr userDrawn="1"/>
        </p:nvSpPr>
        <p:spPr>
          <a:xfrm>
            <a:off x="2224339" y="1943976"/>
            <a:ext cx="1176843" cy="118211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5" name="Freeform 18">
            <a:extLst>
              <a:ext uri="{FF2B5EF4-FFF2-40B4-BE49-F238E27FC236}">
                <a16:creationId xmlns:a16="http://schemas.microsoft.com/office/drawing/2014/main" id="{EF0BEAF4-C12A-D2CD-97F0-46F7975E6B54}"/>
              </a:ext>
            </a:extLst>
          </p:cNvPr>
          <p:cNvSpPr/>
          <p:nvPr userDrawn="1"/>
        </p:nvSpPr>
        <p:spPr>
          <a:xfrm>
            <a:off x="7925794" y="2705292"/>
            <a:ext cx="2906891" cy="3466908"/>
          </a:xfrm>
          <a:custGeom>
            <a:avLst/>
            <a:gdLst/>
            <a:ahLst/>
            <a:cxnLst/>
            <a:rect l="l" t="t" r="r" b="b"/>
            <a:pathLst>
              <a:path w="1148401" h="1369643">
                <a:moveTo>
                  <a:pt x="0" y="0"/>
                </a:moveTo>
                <a:lnTo>
                  <a:pt x="1148401" y="0"/>
                </a:lnTo>
                <a:lnTo>
                  <a:pt x="1148401" y="1369643"/>
                </a:lnTo>
                <a:lnTo>
                  <a:pt x="0" y="1369643"/>
                </a:ln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018D47C0-8090-33A7-2C66-2A1C40EBB33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0"/>
            <a:ext cx="10515600" cy="16871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09DBFA5A-8197-3FB2-676D-F49EDFC99DA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465891" y="2188960"/>
            <a:ext cx="693738" cy="692150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7" name="Freeform 21">
            <a:extLst>
              <a:ext uri="{FF2B5EF4-FFF2-40B4-BE49-F238E27FC236}">
                <a16:creationId xmlns:a16="http://schemas.microsoft.com/office/drawing/2014/main" id="{E9316055-43A5-1075-60E2-AB91B16DF8D6}"/>
              </a:ext>
            </a:extLst>
          </p:cNvPr>
          <p:cNvSpPr>
            <a:spLocks/>
          </p:cNvSpPr>
          <p:nvPr userDrawn="1"/>
        </p:nvSpPr>
        <p:spPr>
          <a:xfrm>
            <a:off x="5515643" y="1939334"/>
            <a:ext cx="1176843" cy="118211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9" name="Picture Placeholder 130">
            <a:extLst>
              <a:ext uri="{FF2B5EF4-FFF2-40B4-BE49-F238E27FC236}">
                <a16:creationId xmlns:a16="http://schemas.microsoft.com/office/drawing/2014/main" id="{56AC74B3-85C3-195F-342B-E15D41CDE5C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757195" y="2184318"/>
            <a:ext cx="693738" cy="69215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1" name="Freeform 21">
            <a:extLst>
              <a:ext uri="{FF2B5EF4-FFF2-40B4-BE49-F238E27FC236}">
                <a16:creationId xmlns:a16="http://schemas.microsoft.com/office/drawing/2014/main" id="{80FE9CAE-8A3C-20A7-0991-4EC1949AA7D0}"/>
              </a:ext>
            </a:extLst>
          </p:cNvPr>
          <p:cNvSpPr>
            <a:spLocks/>
          </p:cNvSpPr>
          <p:nvPr userDrawn="1"/>
        </p:nvSpPr>
        <p:spPr>
          <a:xfrm>
            <a:off x="8790818" y="1932168"/>
            <a:ext cx="1176843" cy="118211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3" name="Picture Placeholder 130">
            <a:extLst>
              <a:ext uri="{FF2B5EF4-FFF2-40B4-BE49-F238E27FC236}">
                <a16:creationId xmlns:a16="http://schemas.microsoft.com/office/drawing/2014/main" id="{A0915B7B-B87A-7707-822F-BF4D2F55451B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9032370" y="2177152"/>
            <a:ext cx="693738" cy="69215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67BCE841-A75F-0E25-18F6-B4779FCA5F45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1A8D-A218-894D-5C6C-00AE92559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325" y="2949574"/>
            <a:ext cx="2470150" cy="47942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4AB306-B65B-CB5B-EE38-F811FF7E0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325" y="3583363"/>
            <a:ext cx="2470150" cy="2434474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70C9D3-ACFB-6982-E776-EBCF959D40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8989" y="2955422"/>
            <a:ext cx="2470150" cy="47942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049C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E9FB437-1F5A-1829-06A0-CF84B8D8C8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8989" y="3589211"/>
            <a:ext cx="2470150" cy="2434474"/>
          </a:xfrm>
        </p:spPr>
        <p:txBody>
          <a:bodyPr>
            <a:noAutofit/>
          </a:bodyPr>
          <a:lstStyle>
            <a:lvl1pPr algn="ctr">
              <a:defRPr sz="1800">
                <a:solidFill>
                  <a:srgbClr val="0049C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8A6CBF-5D85-7E40-150C-1F43FA3408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7525" y="2959713"/>
            <a:ext cx="2470150" cy="47942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4A22E21-3BED-6578-1D0A-DCF70005F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7525" y="3593502"/>
            <a:ext cx="2470150" cy="2434474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4207E-5C8F-5CA5-E534-9E46AA0E5042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140975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Subjec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C109DEA-37B8-502E-805A-51B404BC454C}"/>
              </a:ext>
            </a:extLst>
          </p:cNvPr>
          <p:cNvSpPr/>
          <p:nvPr userDrawn="1"/>
        </p:nvSpPr>
        <p:spPr>
          <a:xfrm>
            <a:off x="-796393" y="-364768"/>
            <a:ext cx="13494536" cy="2051952"/>
          </a:xfrm>
          <a:custGeom>
            <a:avLst/>
            <a:gdLst>
              <a:gd name="connsiteX0" fmla="*/ 203200 w 1402453"/>
              <a:gd name="connsiteY0" fmla="*/ 0 h 609600"/>
              <a:gd name="connsiteX1" fmla="*/ 1402453 w 1402453"/>
              <a:gd name="connsiteY1" fmla="*/ 390049 h 609600"/>
              <a:gd name="connsiteX2" fmla="*/ 1328682 w 1402453"/>
              <a:gd name="connsiteY2" fmla="*/ 609600 h 609600"/>
              <a:gd name="connsiteX3" fmla="*/ 0 w 1402453"/>
              <a:gd name="connsiteY3" fmla="*/ 609600 h 609600"/>
              <a:gd name="connsiteX4" fmla="*/ 203200 w 1402453"/>
              <a:gd name="connsiteY4" fmla="*/ 0 h 609600"/>
              <a:gd name="connsiteX0" fmla="*/ 77292 w 1402453"/>
              <a:gd name="connsiteY0" fmla="*/ 0 h 229236"/>
              <a:gd name="connsiteX1" fmla="*/ 1402453 w 1402453"/>
              <a:gd name="connsiteY1" fmla="*/ 9685 h 229236"/>
              <a:gd name="connsiteX2" fmla="*/ 1328682 w 1402453"/>
              <a:gd name="connsiteY2" fmla="*/ 229236 h 229236"/>
              <a:gd name="connsiteX3" fmla="*/ 0 w 1402453"/>
              <a:gd name="connsiteY3" fmla="*/ 229236 h 229236"/>
              <a:gd name="connsiteX4" fmla="*/ 77292 w 1402453"/>
              <a:gd name="connsiteY4" fmla="*/ 0 h 229236"/>
              <a:gd name="connsiteX0" fmla="*/ 75531 w 1402453"/>
              <a:gd name="connsiteY0" fmla="*/ 8805 h 219551"/>
              <a:gd name="connsiteX1" fmla="*/ 1402453 w 1402453"/>
              <a:gd name="connsiteY1" fmla="*/ 0 h 219551"/>
              <a:gd name="connsiteX2" fmla="*/ 1328682 w 1402453"/>
              <a:gd name="connsiteY2" fmla="*/ 219551 h 219551"/>
              <a:gd name="connsiteX3" fmla="*/ 0 w 1402453"/>
              <a:gd name="connsiteY3" fmla="*/ 219551 h 219551"/>
              <a:gd name="connsiteX4" fmla="*/ 75531 w 1402453"/>
              <a:gd name="connsiteY4" fmla="*/ 8805 h 219551"/>
              <a:gd name="connsiteX0" fmla="*/ 75531 w 1404214"/>
              <a:gd name="connsiteY0" fmla="*/ 0 h 210746"/>
              <a:gd name="connsiteX1" fmla="*/ 1404214 w 1404214"/>
              <a:gd name="connsiteY1" fmla="*/ 21131 h 210746"/>
              <a:gd name="connsiteX2" fmla="*/ 1328682 w 1404214"/>
              <a:gd name="connsiteY2" fmla="*/ 210746 h 210746"/>
              <a:gd name="connsiteX3" fmla="*/ 0 w 1404214"/>
              <a:gd name="connsiteY3" fmla="*/ 210746 h 210746"/>
              <a:gd name="connsiteX4" fmla="*/ 75531 w 1404214"/>
              <a:gd name="connsiteY4" fmla="*/ 0 h 210746"/>
              <a:gd name="connsiteX0" fmla="*/ 75531 w 1403334"/>
              <a:gd name="connsiteY0" fmla="*/ 2642 h 213388"/>
              <a:gd name="connsiteX1" fmla="*/ 1403334 w 1403334"/>
              <a:gd name="connsiteY1" fmla="*/ 0 h 213388"/>
              <a:gd name="connsiteX2" fmla="*/ 1328682 w 1403334"/>
              <a:gd name="connsiteY2" fmla="*/ 213388 h 213388"/>
              <a:gd name="connsiteX3" fmla="*/ 0 w 1403334"/>
              <a:gd name="connsiteY3" fmla="*/ 213388 h 213388"/>
              <a:gd name="connsiteX4" fmla="*/ 75531 w 1403334"/>
              <a:gd name="connsiteY4" fmla="*/ 2642 h 2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334" h="213388">
                <a:moveTo>
                  <a:pt x="75531" y="2642"/>
                </a:moveTo>
                <a:lnTo>
                  <a:pt x="1403334" y="0"/>
                </a:lnTo>
                <a:lnTo>
                  <a:pt x="1328682" y="213388"/>
                </a:lnTo>
                <a:lnTo>
                  <a:pt x="0" y="213388"/>
                </a:lnTo>
                <a:lnTo>
                  <a:pt x="75531" y="2642"/>
                </a:lnTo>
                <a:close/>
              </a:path>
            </a:pathLst>
          </a:custGeom>
          <a:solidFill>
            <a:srgbClr val="0240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087B89B-D0FD-594E-A604-2263E880202C}"/>
              </a:ext>
            </a:extLst>
          </p:cNvPr>
          <p:cNvSpPr/>
          <p:nvPr userDrawn="1"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0A5D052-5091-64A0-29B8-01E4DD3FF396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018D47C0-8090-33A7-2C66-2A1C40EBB33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1"/>
            <a:ext cx="105156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AEB792A8-410F-889E-9682-9996E03EF1CA}"/>
              </a:ext>
            </a:extLst>
          </p:cNvPr>
          <p:cNvSpPr/>
          <p:nvPr/>
        </p:nvSpPr>
        <p:spPr>
          <a:xfrm>
            <a:off x="828896" y="5677157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56EA2F43-E107-FA06-BF33-C7148D5DAA09}"/>
              </a:ext>
            </a:extLst>
          </p:cNvPr>
          <p:cNvSpPr/>
          <p:nvPr/>
        </p:nvSpPr>
        <p:spPr>
          <a:xfrm>
            <a:off x="685800" y="5488402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2A538942-5FEB-C7D8-F9D5-CCAC6407C412}"/>
              </a:ext>
            </a:extLst>
          </p:cNvPr>
          <p:cNvSpPr txBox="1"/>
          <p:nvPr userDrawn="1"/>
        </p:nvSpPr>
        <p:spPr>
          <a:xfrm>
            <a:off x="943507" y="5565814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 dirty="0">
                <a:solidFill>
                  <a:srgbClr val="FFFFFF"/>
                </a:solidFill>
                <a:latin typeface="+mj-lt"/>
              </a:rPr>
              <a:t>5</a:t>
            </a: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E6869AED-1A47-A19E-A0EE-6C4D514E63CF}"/>
              </a:ext>
            </a:extLst>
          </p:cNvPr>
          <p:cNvSpPr/>
          <p:nvPr/>
        </p:nvSpPr>
        <p:spPr>
          <a:xfrm>
            <a:off x="828896" y="2257878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B2863AB7-27D9-BD60-801C-9AB3185BE20A}"/>
              </a:ext>
            </a:extLst>
          </p:cNvPr>
          <p:cNvSpPr/>
          <p:nvPr/>
        </p:nvSpPr>
        <p:spPr>
          <a:xfrm>
            <a:off x="685800" y="2069123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274BD893-39CC-6587-2170-E971BCF085F9}"/>
              </a:ext>
            </a:extLst>
          </p:cNvPr>
          <p:cNvSpPr txBox="1"/>
          <p:nvPr userDrawn="1"/>
        </p:nvSpPr>
        <p:spPr>
          <a:xfrm>
            <a:off x="943507" y="2146535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35B87862-2AA6-5646-6A4F-D4A15DF7875D}"/>
              </a:ext>
            </a:extLst>
          </p:cNvPr>
          <p:cNvSpPr/>
          <p:nvPr/>
        </p:nvSpPr>
        <p:spPr>
          <a:xfrm>
            <a:off x="828896" y="3109814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C5BA0508-80B8-5055-5420-CD60ABFCBFE7}"/>
              </a:ext>
            </a:extLst>
          </p:cNvPr>
          <p:cNvSpPr/>
          <p:nvPr/>
        </p:nvSpPr>
        <p:spPr>
          <a:xfrm>
            <a:off x="685800" y="2921060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9FA6E6B0-7525-CA07-9C89-06FAB783F447}"/>
              </a:ext>
            </a:extLst>
          </p:cNvPr>
          <p:cNvSpPr txBox="1"/>
          <p:nvPr userDrawn="1"/>
        </p:nvSpPr>
        <p:spPr>
          <a:xfrm>
            <a:off x="943507" y="2998472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6A9E4AB6-5B7D-6BBB-23B8-FB6EBB121477}"/>
              </a:ext>
            </a:extLst>
          </p:cNvPr>
          <p:cNvSpPr/>
          <p:nvPr/>
        </p:nvSpPr>
        <p:spPr>
          <a:xfrm>
            <a:off x="828896" y="3964180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33" name="Freeform 39">
            <a:extLst>
              <a:ext uri="{FF2B5EF4-FFF2-40B4-BE49-F238E27FC236}">
                <a16:creationId xmlns:a16="http://schemas.microsoft.com/office/drawing/2014/main" id="{37401BE6-9FF9-FD0D-6186-24B9DEF5FB14}"/>
              </a:ext>
            </a:extLst>
          </p:cNvPr>
          <p:cNvSpPr/>
          <p:nvPr/>
        </p:nvSpPr>
        <p:spPr>
          <a:xfrm>
            <a:off x="685800" y="3775426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8218FBE3-C2BD-E049-E99C-E6BD8BF32414}"/>
              </a:ext>
            </a:extLst>
          </p:cNvPr>
          <p:cNvSpPr txBox="1"/>
          <p:nvPr userDrawn="1"/>
        </p:nvSpPr>
        <p:spPr>
          <a:xfrm>
            <a:off x="943507" y="3852838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>
                <a:solidFill>
                  <a:srgbClr val="FFFFFF"/>
                </a:solidFill>
                <a:latin typeface="+mj-lt"/>
              </a:rPr>
              <a:t>3</a:t>
            </a:r>
          </a:p>
        </p:txBody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F5F6EC33-B732-CF0D-CFF6-2DE4F7F97313}"/>
              </a:ext>
            </a:extLst>
          </p:cNvPr>
          <p:cNvSpPr/>
          <p:nvPr/>
        </p:nvSpPr>
        <p:spPr>
          <a:xfrm>
            <a:off x="828896" y="4822079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4D70C0F4-072A-36F1-C1D1-9BA6A359C093}"/>
              </a:ext>
            </a:extLst>
          </p:cNvPr>
          <p:cNvSpPr/>
          <p:nvPr/>
        </p:nvSpPr>
        <p:spPr>
          <a:xfrm>
            <a:off x="685800" y="4633324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01E040D8-9B95-7103-ED2F-E26CF1F973D2}"/>
              </a:ext>
            </a:extLst>
          </p:cNvPr>
          <p:cNvSpPr txBox="1"/>
          <p:nvPr userDrawn="1"/>
        </p:nvSpPr>
        <p:spPr>
          <a:xfrm>
            <a:off x="943507" y="4710736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D35608-C8C0-6AFB-FEC1-84AFFBBCF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7488" y="2257425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ED152DD-5E14-B7C6-3140-1E2332D052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7488" y="3111926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AD27CC30-C265-6846-2351-BE66163508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8834" y="3967713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68ED4BB-F1C1-4C3A-1451-F5B5D4A7B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488" y="4827516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EF830AC-573C-85AA-5EFC-A016DAC38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5682594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82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E04B9-D0EC-2D32-DA98-EC34DAE5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D4679-37D2-6E94-0EF7-714CD347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5ABA317-873A-8B3D-F6F7-7AA3583642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8" y="6286500"/>
            <a:ext cx="1788361" cy="457200"/>
          </a:xfrm>
          <a:prstGeom prst="rect">
            <a:avLst/>
          </a:prstGeom>
        </p:spPr>
      </p:pic>
      <p:sp>
        <p:nvSpPr>
          <p:cNvPr id="12" name="Freeform 19">
            <a:extLst>
              <a:ext uri="{FF2B5EF4-FFF2-40B4-BE49-F238E27FC236}">
                <a16:creationId xmlns:a16="http://schemas.microsoft.com/office/drawing/2014/main" id="{FADC83A5-7C47-C565-7129-5C22262964E0}"/>
              </a:ext>
            </a:extLst>
          </p:cNvPr>
          <p:cNvSpPr/>
          <p:nvPr/>
        </p:nvSpPr>
        <p:spPr>
          <a:xfrm>
            <a:off x="0" y="6172200"/>
            <a:ext cx="1130380" cy="685800"/>
          </a:xfrm>
          <a:custGeom>
            <a:avLst/>
            <a:gdLst/>
            <a:ahLst/>
            <a:cxnLst/>
            <a:rect l="l" t="t" r="r" b="b"/>
            <a:pathLst>
              <a:path w="1004782" h="609600">
                <a:moveTo>
                  <a:pt x="203200" y="0"/>
                </a:moveTo>
                <a:lnTo>
                  <a:pt x="1004782" y="0"/>
                </a:lnTo>
                <a:lnTo>
                  <a:pt x="80158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001818F7-8C2E-2C69-F62A-A798DAB78454}"/>
              </a:ext>
            </a:extLst>
          </p:cNvPr>
          <p:cNvSpPr txBox="1"/>
          <p:nvPr/>
        </p:nvSpPr>
        <p:spPr>
          <a:xfrm>
            <a:off x="228600" y="6172200"/>
            <a:ext cx="666750" cy="68580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fld id="{020E956A-83F2-45C7-9E16-4537D737FDA7}" type="slidenum">
              <a:rPr lang="en-US" sz="2000" smtClean="0">
                <a:solidFill>
                  <a:schemeClr val="bg1"/>
                </a:solidFill>
              </a:rPr>
              <a:t>‹#›</a:t>
            </a:fld>
            <a:endParaRPr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5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63" r:id="rId11"/>
    <p:sldLayoutId id="214748366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9C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C14A-8E5E-BD9E-F5D2-E35B64556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735697"/>
            <a:ext cx="8465820" cy="774266"/>
          </a:xfrm>
        </p:spPr>
        <p:txBody>
          <a:bodyPr>
            <a:noAutofit/>
          </a:bodyPr>
          <a:lstStyle/>
          <a:p>
            <a:r>
              <a:rPr lang="en-US" sz="3500" dirty="0"/>
              <a:t>Mental Illness vs Substance Use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66D6A-BD44-095B-AFAF-EDF515A77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509963"/>
            <a:ext cx="6718300" cy="84469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Rate and Form Compliance Division</a:t>
            </a:r>
          </a:p>
          <a:p>
            <a:r>
              <a:rPr lang="en-US" dirty="0"/>
              <a:t>Commissioner Vicki Schmidt</a:t>
            </a:r>
          </a:p>
          <a:p>
            <a:r>
              <a:rPr lang="en-US" dirty="0"/>
              <a:t>Director Julie Holmes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93FB9-8D97-C2B4-2BDF-44DD398CD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00883"/>
            <a:ext cx="8591550" cy="774700"/>
          </a:xfrm>
        </p:spPr>
        <p:txBody>
          <a:bodyPr anchor="b">
            <a:noAutofit/>
          </a:bodyPr>
          <a:lstStyle/>
          <a:p>
            <a:r>
              <a:rPr lang="en-US" sz="3600" dirty="0"/>
              <a:t>Allowed and Paid Claims </a:t>
            </a:r>
            <a:r>
              <a:rPr lang="en-US" sz="3600"/>
              <a:t>2023-2024 Q3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9B359-6633-8E0A-5148-60F83580B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Anthony Depner</a:t>
            </a:r>
          </a:p>
          <a:p>
            <a:r>
              <a:rPr lang="en-US" dirty="0"/>
              <a:t>Research Analyst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F97CAB-F873-5B57-A15F-8B680DFD83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6/10/2025</a:t>
            </a:r>
          </a:p>
        </p:txBody>
      </p:sp>
    </p:spTree>
    <p:extLst>
      <p:ext uri="{BB962C8B-B14F-4D97-AF65-F5344CB8AC3E}">
        <p14:creationId xmlns:p14="http://schemas.microsoft.com/office/powerpoint/2010/main" val="215583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10C770-01E0-D934-B17E-35C8C1FF12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Mental Illness 2023 – 2024 Q3</a:t>
            </a:r>
          </a:p>
        </p:txBody>
      </p:sp>
    </p:spTree>
    <p:extLst>
      <p:ext uri="{BB962C8B-B14F-4D97-AF65-F5344CB8AC3E}">
        <p14:creationId xmlns:p14="http://schemas.microsoft.com/office/powerpoint/2010/main" val="185664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F3D852-C20A-6A0C-8CFA-014BC7D542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D2439A-BCD8-4F68-A555-C507D216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Illness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0A26E6-FB0D-E25A-5954-7E48ECEC70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097362"/>
              </p:ext>
            </p:extLst>
          </p:nvPr>
        </p:nvGraphicFramePr>
        <p:xfrm>
          <a:off x="6263054" y="1531143"/>
          <a:ext cx="5562600" cy="430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DD805AB-FB58-C8DE-81F3-BF4B33681E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476629"/>
              </p:ext>
            </p:extLst>
          </p:nvPr>
        </p:nvGraphicFramePr>
        <p:xfrm>
          <a:off x="158263" y="1531142"/>
          <a:ext cx="5937738" cy="430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061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1C95134-79CF-9D94-7521-B5DB7CDAB5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864B7F-7181-33D2-63D3-480E621A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Illness with Depression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DFBCF0B-B144-1279-5AE9-C685A79EB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646819"/>
              </p:ext>
            </p:extLst>
          </p:nvPr>
        </p:nvGraphicFramePr>
        <p:xfrm>
          <a:off x="266699" y="1415561"/>
          <a:ext cx="5580185" cy="466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AA8337-5961-4774-0855-00DE23E9F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768150"/>
              </p:ext>
            </p:extLst>
          </p:nvPr>
        </p:nvGraphicFramePr>
        <p:xfrm>
          <a:off x="6095999" y="1415560"/>
          <a:ext cx="5829301" cy="466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82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805A17A-2793-314E-A5BA-4C09B4A2E8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DBC023-B8D1-40F3-E092-FC58659F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Illness with Anxiety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277636-4DE8-FB4B-A1A3-664276502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573687"/>
              </p:ext>
            </p:extLst>
          </p:nvPr>
        </p:nvGraphicFramePr>
        <p:xfrm>
          <a:off x="319357" y="1397977"/>
          <a:ext cx="5597865" cy="462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B46ED71-8F07-1DBF-D01F-288873FDA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216090"/>
              </p:ext>
            </p:extLst>
          </p:nvPr>
        </p:nvGraphicFramePr>
        <p:xfrm>
          <a:off x="6096000" y="1377277"/>
          <a:ext cx="5776643" cy="464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599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9D453C1-824D-2E6C-C2C9-69580573B1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FD96-DEB8-0FAF-22C9-FF0D8245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was much larger total allowed for MI with anxiety than MI with depression.</a:t>
            </a:r>
          </a:p>
          <a:p>
            <a:r>
              <a:rPr lang="en-US" dirty="0"/>
              <a:t>The average allowed cost was much higher for MI with anxiety than MI with depression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95A3B3-8B80-7261-FA65-D51CEA70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Notes</a:t>
            </a:r>
          </a:p>
        </p:txBody>
      </p:sp>
    </p:spTree>
    <p:extLst>
      <p:ext uri="{BB962C8B-B14F-4D97-AF65-F5344CB8AC3E}">
        <p14:creationId xmlns:p14="http://schemas.microsoft.com/office/powerpoint/2010/main" val="203444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69C0A5-7D52-CFE8-89F6-F2CC775C4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Member and Claim Amounts 2023 – 2024 Q3</a:t>
            </a:r>
          </a:p>
        </p:txBody>
      </p:sp>
    </p:spTree>
    <p:extLst>
      <p:ext uri="{BB962C8B-B14F-4D97-AF65-F5344CB8AC3E}">
        <p14:creationId xmlns:p14="http://schemas.microsoft.com/office/powerpoint/2010/main" val="327984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68A9271-8B5C-8BD5-6BCB-A5CE1EDD3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F5D791-F085-708F-194C-8AC0F19B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and Claim Counts (Total)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89A0C9-21F8-836E-7327-634B086A0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856286"/>
              </p:ext>
            </p:extLst>
          </p:nvPr>
        </p:nvGraphicFramePr>
        <p:xfrm>
          <a:off x="292248" y="1397977"/>
          <a:ext cx="5598598" cy="463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D3488E1-3812-2F6C-555D-3C0C3B64E0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296994"/>
              </p:ext>
            </p:extLst>
          </p:nvPr>
        </p:nvGraphicFramePr>
        <p:xfrm>
          <a:off x="6096000" y="1397976"/>
          <a:ext cx="5803752" cy="4633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78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A231CAA-E1D0-2F14-74DE-1A2E934472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8B7281-F426-7DDF-6C26-CC6C914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and Claim Counts </a:t>
            </a:r>
            <a:br>
              <a:rPr lang="en-US" dirty="0"/>
            </a:br>
            <a:r>
              <a:rPr lang="en-US" dirty="0"/>
              <a:t>(Depression)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9629D4-72D6-84B4-09DD-27D7A55F8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205166"/>
              </p:ext>
            </p:extLst>
          </p:nvPr>
        </p:nvGraphicFramePr>
        <p:xfrm>
          <a:off x="270362" y="1758461"/>
          <a:ext cx="5514976" cy="430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42AAAE-AAED-932F-A8DC-DDC828C31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417214"/>
              </p:ext>
            </p:extLst>
          </p:nvPr>
        </p:nvGraphicFramePr>
        <p:xfrm>
          <a:off x="5999284" y="1758459"/>
          <a:ext cx="5922354" cy="430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376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F489BC6-7CD2-2DE5-F6F5-258AA2EDA6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8396B-71EE-303C-82FA-D98D7B6D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and Claim Counts </a:t>
            </a:r>
            <a:br>
              <a:rPr lang="en-US" dirty="0"/>
            </a:br>
            <a:r>
              <a:rPr lang="en-US" dirty="0"/>
              <a:t>(Anxiety)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3A2A1B-7C0A-C4DD-FF57-5BF3810848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236758"/>
              </p:ext>
            </p:extLst>
          </p:nvPr>
        </p:nvGraphicFramePr>
        <p:xfrm>
          <a:off x="275492" y="1690342"/>
          <a:ext cx="5597769" cy="4358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3D01EC2-BEA7-0E69-62E7-2D5C1F33D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323536"/>
              </p:ext>
            </p:extLst>
          </p:nvPr>
        </p:nvGraphicFramePr>
        <p:xfrm>
          <a:off x="6096000" y="1690341"/>
          <a:ext cx="5820508" cy="435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588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8E81413-9D6A-074B-3AD4-9D6B05B223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17362-26F7-3CCF-FC58-DA2B7F61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claim count and member count for MI are far greater than the SUD for total, depression, and anxiety for both years.</a:t>
            </a:r>
          </a:p>
          <a:p>
            <a:r>
              <a:rPr lang="en-US" dirty="0"/>
              <a:t>There were more MI with anxiety total claims and members than MI with depression for both years.</a:t>
            </a:r>
          </a:p>
          <a:p>
            <a:r>
              <a:rPr lang="en-US" dirty="0"/>
              <a:t>There are more SUD with depression total claims and members than SUD with anxiety for both years.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10EAC3-8EB3-6448-6CD5-FD6F845A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Notes</a:t>
            </a:r>
          </a:p>
        </p:txBody>
      </p:sp>
    </p:spTree>
    <p:extLst>
      <p:ext uri="{BB962C8B-B14F-4D97-AF65-F5344CB8AC3E}">
        <p14:creationId xmlns:p14="http://schemas.microsoft.com/office/powerpoint/2010/main" val="127680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D4050B-0EEB-CB77-C666-56080A98B4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6CE2-37E8-8D9D-1ECA-39CF4FF3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pulled from 2023 through the third quarter of 2024.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data is comprised of any claim that had a diagnosis code matching a substance use disorder or mental illness code listed on the following slides.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data is separated between mental health and substance use disorder, with further breakdown between diagnosis codes for depression and anxiety.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6DB35B-276B-B2AB-DC2E-5311F1F7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Information</a:t>
            </a:r>
          </a:p>
        </p:txBody>
      </p:sp>
    </p:spTree>
    <p:extLst>
      <p:ext uri="{BB962C8B-B14F-4D97-AF65-F5344CB8AC3E}">
        <p14:creationId xmlns:p14="http://schemas.microsoft.com/office/powerpoint/2010/main" val="4682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Diagram 53">
            <a:extLst>
              <a:ext uri="{FF2B5EF4-FFF2-40B4-BE49-F238E27FC236}">
                <a16:creationId xmlns:a16="http://schemas.microsoft.com/office/drawing/2014/main" id="{49BE550D-441C-2ACC-5731-5437DB778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307420"/>
              </p:ext>
            </p:extLst>
          </p:nvPr>
        </p:nvGraphicFramePr>
        <p:xfrm>
          <a:off x="-545474" y="2226734"/>
          <a:ext cx="8128000" cy="240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36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592BA5D-1E2C-87C5-7F4C-994C8670AB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63EE-9015-F567-A5F0-1D120046A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codes used to query substance use disorder (SUD) are as follows: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ICD-10 code between F10-F16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ICD-10 code between F18-F19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ICD-9 code between 303-305.03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ICD-9 code between 305.20-305.95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8417DF-141A-91E0-4369-72D27264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 for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370515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CA9C7E4-1F53-B392-DC62-D4B2C7001B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EBFD1-B407-9685-41B8-94548B92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codes used to query mental illness (MI) are as follows: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ICD-10 code between F01-F09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ICD-10 code between F20-F99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ICD-9 code between 300-302.9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ICD-9 code between 306-315.9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49A775-C2E5-96CB-34E7-96B04412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 for Mental Illness</a:t>
            </a:r>
          </a:p>
        </p:txBody>
      </p:sp>
    </p:spTree>
    <p:extLst>
      <p:ext uri="{BB962C8B-B14F-4D97-AF65-F5344CB8AC3E}">
        <p14:creationId xmlns:p14="http://schemas.microsoft.com/office/powerpoint/2010/main" val="206626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43692C-CEF8-04E2-B9F1-F99EF42CAD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Substance Use Disorder 2023 – 2024 Q3</a:t>
            </a:r>
          </a:p>
        </p:txBody>
      </p:sp>
    </p:spTree>
    <p:extLst>
      <p:ext uri="{BB962C8B-B14F-4D97-AF65-F5344CB8AC3E}">
        <p14:creationId xmlns:p14="http://schemas.microsoft.com/office/powerpoint/2010/main" val="95271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Use Disorder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9259CF-FC4D-834A-1A44-7F967C4EE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411435"/>
              </p:ext>
            </p:extLst>
          </p:nvPr>
        </p:nvGraphicFramePr>
        <p:xfrm>
          <a:off x="482748" y="1531143"/>
          <a:ext cx="5408098" cy="449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B26A4C-C805-C00F-67C7-CA70024FC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887747"/>
              </p:ext>
            </p:extLst>
          </p:nvPr>
        </p:nvGraphicFramePr>
        <p:xfrm>
          <a:off x="6096000" y="1531144"/>
          <a:ext cx="5613252" cy="449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574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471BBBB-973C-EB0E-FEFA-929CB10667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6FE806-2820-53A8-28F4-4DA95BD2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 with Depression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8B907A-DB04-E5FE-97E4-D80969B25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606322"/>
              </p:ext>
            </p:extLst>
          </p:nvPr>
        </p:nvGraphicFramePr>
        <p:xfrm>
          <a:off x="482747" y="1530971"/>
          <a:ext cx="5381721" cy="450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6D3366-B0E6-3071-449A-3B4D8AED1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472194"/>
              </p:ext>
            </p:extLst>
          </p:nvPr>
        </p:nvGraphicFramePr>
        <p:xfrm>
          <a:off x="6219921" y="1530970"/>
          <a:ext cx="5489332" cy="450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209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69DFB0E-3B28-B2E9-AF0A-80DAEF768D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C1E5E1-7B1B-3F0C-F8F2-685E2D02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 </a:t>
            </a:r>
            <a:r>
              <a:rPr lang="en-US"/>
              <a:t>with Anxiety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616B47-D80F-C2A7-874B-78F31717D5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901855"/>
              </p:ext>
            </p:extLst>
          </p:nvPr>
        </p:nvGraphicFramePr>
        <p:xfrm>
          <a:off x="349398" y="1441939"/>
          <a:ext cx="5541448" cy="458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F963E6-8DEC-F670-21B9-99B406C3E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144871"/>
              </p:ext>
            </p:extLst>
          </p:nvPr>
        </p:nvGraphicFramePr>
        <p:xfrm>
          <a:off x="6269647" y="1441938"/>
          <a:ext cx="5541447" cy="458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59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FB0FF0A-0906-2B46-32B4-F4324AD5E4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A0038-9AF7-408A-9DFF-9CE4C4FFD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trend is consistent for total SUD claims, SUD claims with depression, and SUD claims with anxiety for both total allowed and paid and average allowed and paid.</a:t>
            </a:r>
          </a:p>
          <a:p>
            <a:r>
              <a:rPr lang="en-US" dirty="0"/>
              <a:t>There was a higher total allowed cost for SUD with depression than SUD with anxiety.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F9B3AD-7BF2-947E-B423-2BE2D531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Notes</a:t>
            </a:r>
          </a:p>
        </p:txBody>
      </p:sp>
    </p:spTree>
    <p:extLst>
      <p:ext uri="{BB962C8B-B14F-4D97-AF65-F5344CB8AC3E}">
        <p14:creationId xmlns:p14="http://schemas.microsoft.com/office/powerpoint/2010/main" val="1567100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S Dept of Ins">
      <a:dk1>
        <a:sysClr val="windowText" lastClr="000000"/>
      </a:dk1>
      <a:lt1>
        <a:sysClr val="window" lastClr="FFFFFF"/>
      </a:lt1>
      <a:dk2>
        <a:srgbClr val="223A7A"/>
      </a:dk2>
      <a:lt2>
        <a:srgbClr val="FFFFFF"/>
      </a:lt2>
      <a:accent1>
        <a:srgbClr val="3357B6"/>
      </a:accent1>
      <a:accent2>
        <a:srgbClr val="FFE900"/>
      </a:accent2>
      <a:accent3>
        <a:srgbClr val="FFC700"/>
      </a:accent3>
      <a:accent4>
        <a:srgbClr val="8399D2"/>
      </a:accent4>
      <a:accent5>
        <a:srgbClr val="CCCCCC"/>
      </a:accent5>
      <a:accent6>
        <a:srgbClr val="444444"/>
      </a:accent6>
      <a:hlink>
        <a:srgbClr val="9939AF"/>
      </a:hlink>
      <a:folHlink>
        <a:srgbClr val="CCB9C5"/>
      </a:folHlink>
    </a:clrScheme>
    <a:fontScheme name="KS Dept of Ins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DOI PowerPoint Template" id="{5341CDA2-B370-4693-8959-C2F1EEEF04B3}" vid="{6F42D206-D535-4750-82EC-C6DCFBAD86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KDOI PowerPoint Template</Template>
  <TotalTime>1112</TotalTime>
  <Words>494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Grandview</vt:lpstr>
      <vt:lpstr>Office Theme</vt:lpstr>
      <vt:lpstr>Mental Illness vs Substance Use Disorder</vt:lpstr>
      <vt:lpstr>Query Information</vt:lpstr>
      <vt:lpstr>Codes for Substance Use Disorder</vt:lpstr>
      <vt:lpstr>Codes for Mental Illness</vt:lpstr>
      <vt:lpstr>PowerPoint Presentation</vt:lpstr>
      <vt:lpstr>Substance Use Disorder</vt:lpstr>
      <vt:lpstr>SUD with Depression</vt:lpstr>
      <vt:lpstr>SUD with Anxiety</vt:lpstr>
      <vt:lpstr>Data Notes</vt:lpstr>
      <vt:lpstr>PowerPoint Presentation</vt:lpstr>
      <vt:lpstr>Mental Illness</vt:lpstr>
      <vt:lpstr>Mental Illness with Depression</vt:lpstr>
      <vt:lpstr>Mental Illness with Anxiety</vt:lpstr>
      <vt:lpstr>Data Notes</vt:lpstr>
      <vt:lpstr>PowerPoint Presentation</vt:lpstr>
      <vt:lpstr>Member and Claim Counts (Total)</vt:lpstr>
      <vt:lpstr>Member and Claim Counts  (Depression)</vt:lpstr>
      <vt:lpstr>Member and Claim Counts  (Anxiety)</vt:lpstr>
      <vt:lpstr>Data Notes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Depner [KDOI]</dc:creator>
  <cp:lastModifiedBy>Anthony Depner [KDOI]</cp:lastModifiedBy>
  <cp:revision>96</cp:revision>
  <dcterms:created xsi:type="dcterms:W3CDTF">2024-08-29T15:15:48Z</dcterms:created>
  <dcterms:modified xsi:type="dcterms:W3CDTF">2025-06-10T17:56:00Z</dcterms:modified>
</cp:coreProperties>
</file>