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76" r:id="rId2"/>
    <p:sldId id="278" r:id="rId3"/>
    <p:sldId id="282" r:id="rId4"/>
    <p:sldId id="291" r:id="rId5"/>
    <p:sldId id="292" r:id="rId6"/>
    <p:sldId id="296" r:id="rId7"/>
    <p:sldId id="283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29" r:id="rId19"/>
    <p:sldId id="330" r:id="rId20"/>
    <p:sldId id="314" r:id="rId21"/>
    <p:sldId id="315" r:id="rId22"/>
    <p:sldId id="295" r:id="rId23"/>
    <p:sldId id="307" r:id="rId24"/>
    <p:sldId id="308" r:id="rId25"/>
    <p:sldId id="309" r:id="rId26"/>
    <p:sldId id="311" r:id="rId27"/>
    <p:sldId id="310" r:id="rId28"/>
    <p:sldId id="328" r:id="rId29"/>
    <p:sldId id="327" r:id="rId30"/>
    <p:sldId id="313" r:id="rId31"/>
    <p:sldId id="317" r:id="rId32"/>
    <p:sldId id="318" r:id="rId33"/>
    <p:sldId id="319" r:id="rId34"/>
    <p:sldId id="320" r:id="rId35"/>
    <p:sldId id="321" r:id="rId36"/>
    <p:sldId id="322" r:id="rId37"/>
    <p:sldId id="325" r:id="rId38"/>
    <p:sldId id="326" r:id="rId39"/>
    <p:sldId id="316" r:id="rId40"/>
    <p:sldId id="29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8EE046-5C55-415C-B3FD-423FFD5A7A90}">
          <p14:sldIdLst>
            <p14:sldId id="276"/>
            <p14:sldId id="278"/>
            <p14:sldId id="282"/>
            <p14:sldId id="291"/>
            <p14:sldId id="292"/>
            <p14:sldId id="296"/>
            <p14:sldId id="283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29"/>
            <p14:sldId id="330"/>
            <p14:sldId id="314"/>
            <p14:sldId id="315"/>
            <p14:sldId id="295"/>
            <p14:sldId id="307"/>
            <p14:sldId id="308"/>
            <p14:sldId id="309"/>
            <p14:sldId id="311"/>
            <p14:sldId id="310"/>
            <p14:sldId id="328"/>
            <p14:sldId id="327"/>
            <p14:sldId id="313"/>
            <p14:sldId id="317"/>
            <p14:sldId id="318"/>
            <p14:sldId id="319"/>
            <p14:sldId id="320"/>
            <p14:sldId id="321"/>
            <p14:sldId id="322"/>
            <p14:sldId id="325"/>
            <p14:sldId id="326"/>
            <p14:sldId id="316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C2"/>
    <a:srgbClr val="02409B"/>
    <a:srgbClr val="334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11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Lung%20Cancer\lung%20cancer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Average Allowed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Totals!$G$2:$G$6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Totals!$H$2:$H$6</c:f>
              <c:numCache>
                <c:formatCode>_("$"* #,##0.00_);_("$"* \(#,##0.00\);_("$"* "-"??_);_(@_)</c:formatCode>
                <c:ptCount val="5"/>
                <c:pt idx="0">
                  <c:v>1614.9434308759189</c:v>
                </c:pt>
                <c:pt idx="1">
                  <c:v>1739.7293431035259</c:v>
                </c:pt>
                <c:pt idx="2">
                  <c:v>1456.4821760378632</c:v>
                </c:pt>
                <c:pt idx="3">
                  <c:v>1497.7678651844985</c:v>
                </c:pt>
                <c:pt idx="4">
                  <c:v>1467.5792028529499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E-412F-80E3-0251573B7A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796591"/>
        <c:axId val="30797071"/>
      </c:barChart>
      <c:catAx>
        <c:axId val="307965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7071"/>
        <c:crosses val="autoZero"/>
        <c:auto val="1"/>
        <c:lblAlgn val="ctr"/>
        <c:lblOffset val="100"/>
        <c:noMultiLvlLbl val="0"/>
      </c:catAx>
      <c:valAx>
        <c:axId val="3079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6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Totals'!$F$35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Totals'!$E$36:$E$47</c:f>
              <c:strCache>
                <c:ptCount val="12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  <c:pt idx="6">
                  <c:v>1970s</c:v>
                </c:pt>
                <c:pt idx="7">
                  <c:v>1980s</c:v>
                </c:pt>
                <c:pt idx="8">
                  <c:v>1990s</c:v>
                </c:pt>
                <c:pt idx="9">
                  <c:v>2000s</c:v>
                </c:pt>
                <c:pt idx="10">
                  <c:v>2010s</c:v>
                </c:pt>
                <c:pt idx="11">
                  <c:v>2020s</c:v>
                </c:pt>
              </c:strCache>
            </c:strRef>
          </c:cat>
          <c:val>
            <c:numRef>
              <c:f>'Age Totals'!$F$36:$F$47</c:f>
              <c:numCache>
                <c:formatCode>_("$"* #,##0.00_);_("$"* \(#,##0.00\);_("$"* "-"??_);_(@_)</c:formatCode>
                <c:ptCount val="12"/>
                <c:pt idx="0">
                  <c:v>30</c:v>
                </c:pt>
                <c:pt idx="1">
                  <c:v>889.27501710000001</c:v>
                </c:pt>
                <c:pt idx="2">
                  <c:v>941.8</c:v>
                </c:pt>
                <c:pt idx="3">
                  <c:v>755.85599909999996</c:v>
                </c:pt>
                <c:pt idx="4">
                  <c:v>1539.704074</c:v>
                </c:pt>
                <c:pt idx="5">
                  <c:v>2772.794699</c:v>
                </c:pt>
                <c:pt idx="6">
                  <c:v>2717.2805069999999</c:v>
                </c:pt>
                <c:pt idx="7">
                  <c:v>559.73111110000002</c:v>
                </c:pt>
                <c:pt idx="8">
                  <c:v>110</c:v>
                </c:pt>
                <c:pt idx="9">
                  <c:v>224.1</c:v>
                </c:pt>
                <c:pt idx="10">
                  <c:v>305.08</c:v>
                </c:pt>
                <c:pt idx="11">
                  <c:v>4185.732857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C-4AAE-BC5C-58694CDC04BF}"/>
            </c:ext>
          </c:extLst>
        </c:ser>
        <c:ser>
          <c:idx val="1"/>
          <c:order val="1"/>
          <c:tx>
            <c:strRef>
              <c:f>'Age Totals'!$G$35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Totals'!$E$36:$E$47</c:f>
              <c:strCache>
                <c:ptCount val="12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  <c:pt idx="6">
                  <c:v>1970s</c:v>
                </c:pt>
                <c:pt idx="7">
                  <c:v>1980s</c:v>
                </c:pt>
                <c:pt idx="8">
                  <c:v>1990s</c:v>
                </c:pt>
                <c:pt idx="9">
                  <c:v>2000s</c:v>
                </c:pt>
                <c:pt idx="10">
                  <c:v>2010s</c:v>
                </c:pt>
                <c:pt idx="11">
                  <c:v>2020s</c:v>
                </c:pt>
              </c:strCache>
            </c:strRef>
          </c:cat>
          <c:val>
            <c:numRef>
              <c:f>'Age Totals'!$G$36:$G$47</c:f>
              <c:numCache>
                <c:formatCode>_("$"* #,##0.00_);_("$"* \(#,##0.00\);_("$"* "-"??_);_(@_)</c:formatCode>
                <c:ptCount val="12"/>
                <c:pt idx="0">
                  <c:v>30</c:v>
                </c:pt>
                <c:pt idx="1">
                  <c:v>132.6501389</c:v>
                </c:pt>
                <c:pt idx="2">
                  <c:v>346.83328499999999</c:v>
                </c:pt>
                <c:pt idx="3">
                  <c:v>320.95668080000002</c:v>
                </c:pt>
                <c:pt idx="4">
                  <c:v>1285.7320749999999</c:v>
                </c:pt>
                <c:pt idx="5">
                  <c:v>2536.179478</c:v>
                </c:pt>
                <c:pt idx="6">
                  <c:v>2587.1037970000002</c:v>
                </c:pt>
                <c:pt idx="7">
                  <c:v>555.70666670000003</c:v>
                </c:pt>
                <c:pt idx="8">
                  <c:v>100</c:v>
                </c:pt>
                <c:pt idx="9">
                  <c:v>199.1</c:v>
                </c:pt>
                <c:pt idx="10">
                  <c:v>305.08</c:v>
                </c:pt>
                <c:pt idx="11">
                  <c:v>3867.865714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BC-4AAE-BC5C-58694CDC0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51032175"/>
        <c:axId val="751031695"/>
      </c:barChart>
      <c:catAx>
        <c:axId val="751032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layout>
            <c:manualLayout>
              <c:xMode val="edge"/>
              <c:yMode val="edge"/>
              <c:x val="0.50059637467191598"/>
              <c:y val="0.877683437114493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31695"/>
        <c:crosses val="autoZero"/>
        <c:auto val="1"/>
        <c:lblAlgn val="ctr"/>
        <c:lblOffset val="100"/>
        <c:noMultiLvlLbl val="0"/>
      </c:catAx>
      <c:valAx>
        <c:axId val="75103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321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Totals'!$I$35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Totals'!$H$36:$H$47</c:f>
              <c:strCache>
                <c:ptCount val="12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  <c:pt idx="6">
                  <c:v>1970s</c:v>
                </c:pt>
                <c:pt idx="7">
                  <c:v>1980s</c:v>
                </c:pt>
                <c:pt idx="8">
                  <c:v>1990s</c:v>
                </c:pt>
                <c:pt idx="9">
                  <c:v>2000s</c:v>
                </c:pt>
                <c:pt idx="10">
                  <c:v>2010s</c:v>
                </c:pt>
                <c:pt idx="11">
                  <c:v>2020s</c:v>
                </c:pt>
              </c:strCache>
            </c:strRef>
          </c:cat>
          <c:val>
            <c:numRef>
              <c:f>'Age Totals'!$I$36:$I$47</c:f>
              <c:numCache>
                <c:formatCode>_(* #,##0_);_(* \(#,##0\);_(* "-"??_);_(@_)</c:formatCode>
                <c:ptCount val="12"/>
                <c:pt idx="0">
                  <c:v>1</c:v>
                </c:pt>
                <c:pt idx="1">
                  <c:v>144</c:v>
                </c:pt>
                <c:pt idx="2">
                  <c:v>2344</c:v>
                </c:pt>
                <c:pt idx="3">
                  <c:v>6366</c:v>
                </c:pt>
                <c:pt idx="4">
                  <c:v>6428</c:v>
                </c:pt>
                <c:pt idx="5">
                  <c:v>3369</c:v>
                </c:pt>
                <c:pt idx="6">
                  <c:v>769</c:v>
                </c:pt>
                <c:pt idx="7">
                  <c:v>9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 formatCode="General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9-4179-B616-CAB5B40AA2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51004335"/>
        <c:axId val="751004815"/>
      </c:barChart>
      <c:catAx>
        <c:axId val="751004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04815"/>
        <c:crosses val="autoZero"/>
        <c:auto val="1"/>
        <c:lblAlgn val="ctr"/>
        <c:lblOffset val="100"/>
        <c:noMultiLvlLbl val="0"/>
      </c:catAx>
      <c:valAx>
        <c:axId val="75100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0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Totals'!$F$51:$F$52</c:f>
              <c:strCache>
                <c:ptCount val="2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Totals'!$E$53:$E$62</c:f>
              <c:strCache>
                <c:ptCount val="10"/>
                <c:pt idx="0">
                  <c:v>1920s</c:v>
                </c:pt>
                <c:pt idx="1">
                  <c:v>1930s</c:v>
                </c:pt>
                <c:pt idx="2">
                  <c:v>1940s</c:v>
                </c:pt>
                <c:pt idx="3">
                  <c:v>1950s</c:v>
                </c:pt>
                <c:pt idx="4">
                  <c:v>1960s</c:v>
                </c:pt>
                <c:pt idx="5">
                  <c:v>1970s</c:v>
                </c:pt>
                <c:pt idx="6">
                  <c:v>1980s</c:v>
                </c:pt>
                <c:pt idx="7">
                  <c:v>1990s</c:v>
                </c:pt>
                <c:pt idx="8">
                  <c:v>2000s</c:v>
                </c:pt>
                <c:pt idx="9">
                  <c:v>2020s</c:v>
                </c:pt>
              </c:strCache>
            </c:strRef>
          </c:cat>
          <c:val>
            <c:numRef>
              <c:f>'Age Totals'!$F$53:$F$62</c:f>
              <c:numCache>
                <c:formatCode>_("$"* #,##0.00_);_("$"* \(#,##0.00\);_("$"* "-"??_);_(@_)</c:formatCode>
                <c:ptCount val="10"/>
                <c:pt idx="0">
                  <c:v>1713.172615</c:v>
                </c:pt>
                <c:pt idx="1">
                  <c:v>583.90129030000003</c:v>
                </c:pt>
                <c:pt idx="2">
                  <c:v>691.30421379999996</c:v>
                </c:pt>
                <c:pt idx="3">
                  <c:v>1481.3212980000001</c:v>
                </c:pt>
                <c:pt idx="4">
                  <c:v>2315.9474690000002</c:v>
                </c:pt>
                <c:pt idx="5">
                  <c:v>3572.8564849999998</c:v>
                </c:pt>
                <c:pt idx="6">
                  <c:v>2843.8195879999998</c:v>
                </c:pt>
                <c:pt idx="7">
                  <c:v>12582.59778</c:v>
                </c:pt>
                <c:pt idx="8">
                  <c:v>975.78499999999997</c:v>
                </c:pt>
                <c:pt idx="9">
                  <c:v>28871.85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1-4572-994A-3E7C474CA087}"/>
            </c:ext>
          </c:extLst>
        </c:ser>
        <c:ser>
          <c:idx val="1"/>
          <c:order val="1"/>
          <c:tx>
            <c:strRef>
              <c:f>'Age Totals'!$G$51:$G$52</c:f>
              <c:strCache>
                <c:ptCount val="2"/>
                <c:pt idx="0">
                  <c:v>Paid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Totals'!$E$53:$E$62</c:f>
              <c:strCache>
                <c:ptCount val="10"/>
                <c:pt idx="0">
                  <c:v>1920s</c:v>
                </c:pt>
                <c:pt idx="1">
                  <c:v>1930s</c:v>
                </c:pt>
                <c:pt idx="2">
                  <c:v>1940s</c:v>
                </c:pt>
                <c:pt idx="3">
                  <c:v>1950s</c:v>
                </c:pt>
                <c:pt idx="4">
                  <c:v>1960s</c:v>
                </c:pt>
                <c:pt idx="5">
                  <c:v>1970s</c:v>
                </c:pt>
                <c:pt idx="6">
                  <c:v>1980s</c:v>
                </c:pt>
                <c:pt idx="7">
                  <c:v>1990s</c:v>
                </c:pt>
                <c:pt idx="8">
                  <c:v>2000s</c:v>
                </c:pt>
                <c:pt idx="9">
                  <c:v>2020s</c:v>
                </c:pt>
              </c:strCache>
            </c:strRef>
          </c:cat>
          <c:val>
            <c:numRef>
              <c:f>'Age Totals'!$G$53:$G$62</c:f>
              <c:numCache>
                <c:formatCode>_("$"* #,##0.00_);_("$"* \(#,##0.00\);_("$"* "-"??_);_(@_)</c:formatCode>
                <c:ptCount val="10"/>
                <c:pt idx="0">
                  <c:v>162.38953849999999</c:v>
                </c:pt>
                <c:pt idx="1">
                  <c:v>294.38484399999999</c:v>
                </c:pt>
                <c:pt idx="2">
                  <c:v>367.73617480000001</c:v>
                </c:pt>
                <c:pt idx="3">
                  <c:v>1013.983861</c:v>
                </c:pt>
                <c:pt idx="4">
                  <c:v>2142.468785</c:v>
                </c:pt>
                <c:pt idx="5">
                  <c:v>3430.2617300000002</c:v>
                </c:pt>
                <c:pt idx="6">
                  <c:v>2649.9517059999998</c:v>
                </c:pt>
                <c:pt idx="7">
                  <c:v>12560.475560000001</c:v>
                </c:pt>
                <c:pt idx="8">
                  <c:v>975.78499999999997</c:v>
                </c:pt>
                <c:pt idx="9">
                  <c:v>28871.85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1-4572-994A-3E7C474CA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19218863"/>
        <c:axId val="619193423"/>
      </c:barChart>
      <c:catAx>
        <c:axId val="6192188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layout>
            <c:manualLayout>
              <c:xMode val="edge"/>
              <c:yMode val="edge"/>
              <c:x val="0.50005183727034119"/>
              <c:y val="0.862843136891878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193423"/>
        <c:crosses val="autoZero"/>
        <c:auto val="1"/>
        <c:lblAlgn val="ctr"/>
        <c:lblOffset val="100"/>
        <c:noMultiLvlLbl val="0"/>
      </c:catAx>
      <c:valAx>
        <c:axId val="619193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188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Totals'!$I$51:$I$52</c:f>
              <c:strCache>
                <c:ptCount val="2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Totals'!$H$53:$H$62</c:f>
              <c:strCache>
                <c:ptCount val="10"/>
                <c:pt idx="0">
                  <c:v>1920s</c:v>
                </c:pt>
                <c:pt idx="1">
                  <c:v>1930s</c:v>
                </c:pt>
                <c:pt idx="2">
                  <c:v>1940s</c:v>
                </c:pt>
                <c:pt idx="3">
                  <c:v>1950s</c:v>
                </c:pt>
                <c:pt idx="4">
                  <c:v>1960s</c:v>
                </c:pt>
                <c:pt idx="5">
                  <c:v>1970s</c:v>
                </c:pt>
                <c:pt idx="6">
                  <c:v>1980s</c:v>
                </c:pt>
                <c:pt idx="7">
                  <c:v>1990s</c:v>
                </c:pt>
                <c:pt idx="8">
                  <c:v>2000s</c:v>
                </c:pt>
                <c:pt idx="9">
                  <c:v>2020s</c:v>
                </c:pt>
              </c:strCache>
            </c:strRef>
          </c:cat>
          <c:val>
            <c:numRef>
              <c:f>'Age Totals'!$I$53:$I$62</c:f>
              <c:numCache>
                <c:formatCode>_(* #,##0_);_(* \(#,##0\);_(* "-"??_);_(@_)</c:formatCode>
                <c:ptCount val="10"/>
                <c:pt idx="0">
                  <c:v>65</c:v>
                </c:pt>
                <c:pt idx="1">
                  <c:v>1891</c:v>
                </c:pt>
                <c:pt idx="2">
                  <c:v>6099</c:v>
                </c:pt>
                <c:pt idx="3">
                  <c:v>6511</c:v>
                </c:pt>
                <c:pt idx="4">
                  <c:v>5473</c:v>
                </c:pt>
                <c:pt idx="5">
                  <c:v>919</c:v>
                </c:pt>
                <c:pt idx="6">
                  <c:v>170</c:v>
                </c:pt>
                <c:pt idx="7">
                  <c:v>9</c:v>
                </c:pt>
                <c:pt idx="8">
                  <c:v>2</c:v>
                </c:pt>
                <c:pt idx="9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B-4698-824F-F6EAB4472A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9250543"/>
        <c:axId val="619246223"/>
      </c:barChart>
      <c:catAx>
        <c:axId val="6192505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46223"/>
        <c:crosses val="autoZero"/>
        <c:auto val="1"/>
        <c:lblAlgn val="ctr"/>
        <c:lblOffset val="100"/>
        <c:noMultiLvlLbl val="0"/>
      </c:catAx>
      <c:valAx>
        <c:axId val="61924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50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2024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Totals'!$F$66:$F$67</c:f>
              <c:strCache>
                <c:ptCount val="2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Totals'!$E$68:$E$76</c:f>
              <c:strCache>
                <c:ptCount val="9"/>
                <c:pt idx="0">
                  <c:v>1920s</c:v>
                </c:pt>
                <c:pt idx="1">
                  <c:v>1930s</c:v>
                </c:pt>
                <c:pt idx="2">
                  <c:v>1940s</c:v>
                </c:pt>
                <c:pt idx="3">
                  <c:v>1950s</c:v>
                </c:pt>
                <c:pt idx="4">
                  <c:v>1960s</c:v>
                </c:pt>
                <c:pt idx="5">
                  <c:v>1970s</c:v>
                </c:pt>
                <c:pt idx="6">
                  <c:v>1980s</c:v>
                </c:pt>
                <c:pt idx="7">
                  <c:v>1990s</c:v>
                </c:pt>
                <c:pt idx="8">
                  <c:v>2000s</c:v>
                </c:pt>
              </c:strCache>
            </c:strRef>
          </c:cat>
          <c:val>
            <c:numRef>
              <c:f>'Age Totals'!$F$68:$F$76</c:f>
              <c:numCache>
                <c:formatCode>_("$"* #,##0.00_);_("$"* \(#,##0.00\);_("$"* "-"??_);_(@_)</c:formatCode>
                <c:ptCount val="9"/>
                <c:pt idx="0">
                  <c:v>234.42261904761904</c:v>
                </c:pt>
                <c:pt idx="1">
                  <c:v>584.0639486754967</c:v>
                </c:pt>
                <c:pt idx="2">
                  <c:v>757.92096266192539</c:v>
                </c:pt>
                <c:pt idx="3">
                  <c:v>1311.0394879733269</c:v>
                </c:pt>
                <c:pt idx="4">
                  <c:v>2243.9324104946709</c:v>
                </c:pt>
                <c:pt idx="5">
                  <c:v>2996.8598851674642</c:v>
                </c:pt>
                <c:pt idx="6">
                  <c:v>1200.1685204081632</c:v>
                </c:pt>
                <c:pt idx="7">
                  <c:v>16132.7425</c:v>
                </c:pt>
                <c:pt idx="8">
                  <c:v>4124.1099999999997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8-44E2-B9F6-12CAB0E768B2}"/>
            </c:ext>
          </c:extLst>
        </c:ser>
        <c:ser>
          <c:idx val="1"/>
          <c:order val="1"/>
          <c:tx>
            <c:strRef>
              <c:f>'Age Totals'!$G$66:$G$67</c:f>
              <c:strCache>
                <c:ptCount val="2"/>
                <c:pt idx="0">
                  <c:v>Paid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Totals'!$E$68:$E$76</c:f>
              <c:strCache>
                <c:ptCount val="9"/>
                <c:pt idx="0">
                  <c:v>1920s</c:v>
                </c:pt>
                <c:pt idx="1">
                  <c:v>1930s</c:v>
                </c:pt>
                <c:pt idx="2">
                  <c:v>1940s</c:v>
                </c:pt>
                <c:pt idx="3">
                  <c:v>1950s</c:v>
                </c:pt>
                <c:pt idx="4">
                  <c:v>1960s</c:v>
                </c:pt>
                <c:pt idx="5">
                  <c:v>1970s</c:v>
                </c:pt>
                <c:pt idx="6">
                  <c:v>1980s</c:v>
                </c:pt>
                <c:pt idx="7">
                  <c:v>1990s</c:v>
                </c:pt>
                <c:pt idx="8">
                  <c:v>2000s</c:v>
                </c:pt>
              </c:strCache>
            </c:strRef>
          </c:cat>
          <c:val>
            <c:numRef>
              <c:f>'Age Totals'!$G$68:$G$76</c:f>
              <c:numCache>
                <c:formatCode>_("$"* #,##0.00_);_("$"* \(#,##0.00\);_("$"* "-"??_);_(@_)</c:formatCode>
                <c:ptCount val="9"/>
                <c:pt idx="0">
                  <c:v>233.94642857142858</c:v>
                </c:pt>
                <c:pt idx="1">
                  <c:v>262.75819536423842</c:v>
                </c:pt>
                <c:pt idx="2">
                  <c:v>360.73419862839728</c:v>
                </c:pt>
                <c:pt idx="3">
                  <c:v>845.78286258633011</c:v>
                </c:pt>
                <c:pt idx="4">
                  <c:v>2127.2222820442744</c:v>
                </c:pt>
                <c:pt idx="5">
                  <c:v>2840.0238755980863</c:v>
                </c:pt>
                <c:pt idx="6">
                  <c:v>1171.8425510204083</c:v>
                </c:pt>
                <c:pt idx="7">
                  <c:v>16087.279166666667</c:v>
                </c:pt>
                <c:pt idx="8">
                  <c:v>4124.1099999999997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8-44E2-B9F6-12CAB0E76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27723887"/>
        <c:axId val="827724847"/>
      </c:barChart>
      <c:catAx>
        <c:axId val="8277238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24847"/>
        <c:crosses val="autoZero"/>
        <c:auto val="1"/>
        <c:lblAlgn val="ctr"/>
        <c:lblOffset val="100"/>
        <c:noMultiLvlLbl val="0"/>
      </c:catAx>
      <c:valAx>
        <c:axId val="82772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238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2024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Totals'!$I$66:$I$67</c:f>
              <c:strCache>
                <c:ptCount val="2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Totals'!$H$68:$H$76</c:f>
              <c:strCache>
                <c:ptCount val="9"/>
                <c:pt idx="0">
                  <c:v>1920s</c:v>
                </c:pt>
                <c:pt idx="1">
                  <c:v>1930s</c:v>
                </c:pt>
                <c:pt idx="2">
                  <c:v>1940s</c:v>
                </c:pt>
                <c:pt idx="3">
                  <c:v>1950s</c:v>
                </c:pt>
                <c:pt idx="4">
                  <c:v>1960s</c:v>
                </c:pt>
                <c:pt idx="5">
                  <c:v>1970s</c:v>
                </c:pt>
                <c:pt idx="6">
                  <c:v>1980s</c:v>
                </c:pt>
                <c:pt idx="7">
                  <c:v>1990s</c:v>
                </c:pt>
                <c:pt idx="8">
                  <c:v>2000s</c:v>
                </c:pt>
              </c:strCache>
            </c:strRef>
          </c:cat>
          <c:val>
            <c:numRef>
              <c:f>'Age Totals'!$I$68:$I$76</c:f>
              <c:numCache>
                <c:formatCode>_(* #,##0_);_(* \(#,##0\);_(* "-"??_);_(@_)</c:formatCode>
                <c:ptCount val="9"/>
                <c:pt idx="0">
                  <c:v>42</c:v>
                </c:pt>
                <c:pt idx="1">
                  <c:v>1208</c:v>
                </c:pt>
                <c:pt idx="2">
                  <c:v>3937</c:v>
                </c:pt>
                <c:pt idx="3">
                  <c:v>4199</c:v>
                </c:pt>
                <c:pt idx="4">
                  <c:v>3659</c:v>
                </c:pt>
                <c:pt idx="5">
                  <c:v>1045</c:v>
                </c:pt>
                <c:pt idx="6">
                  <c:v>196</c:v>
                </c:pt>
                <c:pt idx="7">
                  <c:v>12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9-455F-BE6F-A08A179E3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27696047"/>
        <c:axId val="827712847"/>
      </c:barChart>
      <c:catAx>
        <c:axId val="8276960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12847"/>
        <c:crosses val="autoZero"/>
        <c:auto val="1"/>
        <c:lblAlgn val="ctr"/>
        <c:lblOffset val="100"/>
        <c:noMultiLvlLbl val="0"/>
      </c:catAx>
      <c:valAx>
        <c:axId val="82771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9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Totals'!$C$81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Totals'!$B$82:$B$87</c:f>
              <c:strCache>
                <c:ptCount val="6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</c:strCache>
            </c:strRef>
          </c:cat>
          <c:val>
            <c:numRef>
              <c:f>'Age Totals'!$C$82:$C$87</c:f>
              <c:numCache>
                <c:formatCode>_("$"* #,##0.00_);_("$"* \(#,##0.00\);_("$"* "-"??_);_(@_)</c:formatCode>
                <c:ptCount val="6"/>
                <c:pt idx="0">
                  <c:v>30</c:v>
                </c:pt>
                <c:pt idx="1">
                  <c:v>610638.09</c:v>
                </c:pt>
                <c:pt idx="2">
                  <c:v>10784558.5</c:v>
                </c:pt>
                <c:pt idx="3">
                  <c:v>22252144.219999999</c:v>
                </c:pt>
                <c:pt idx="4">
                  <c:v>54217225.869999997</c:v>
                </c:pt>
                <c:pt idx="5">
                  <c:v>49037632.140000001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A-4D9B-A250-D3EA63F19E01}"/>
            </c:ext>
          </c:extLst>
        </c:ser>
        <c:ser>
          <c:idx val="1"/>
          <c:order val="1"/>
          <c:tx>
            <c:strRef>
              <c:f>'Age Totals'!$D$81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Totals'!$B$82:$B$87</c:f>
              <c:strCache>
                <c:ptCount val="6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</c:strCache>
            </c:strRef>
          </c:cat>
          <c:val>
            <c:numRef>
              <c:f>'Age Totals'!$D$82:$D$87</c:f>
              <c:numCache>
                <c:formatCode>_("$"* #,##0.00_);_("$"* \(#,##0.00\);_("$"* "-"??_);_(@_)</c:formatCode>
                <c:ptCount val="6"/>
                <c:pt idx="0">
                  <c:v>30</c:v>
                </c:pt>
                <c:pt idx="1">
                  <c:v>170375.32</c:v>
                </c:pt>
                <c:pt idx="2">
                  <c:v>3963914.86</c:v>
                </c:pt>
                <c:pt idx="3">
                  <c:v>10632859.530000001</c:v>
                </c:pt>
                <c:pt idx="4">
                  <c:v>42468515.620000005</c:v>
                </c:pt>
                <c:pt idx="5">
                  <c:v>41995279.719999999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A-4D9B-A250-D3EA63F19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1650303"/>
        <c:axId val="621651263"/>
      </c:barChart>
      <c:catAx>
        <c:axId val="621650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651263"/>
        <c:crosses val="autoZero"/>
        <c:auto val="1"/>
        <c:lblAlgn val="ctr"/>
        <c:lblOffset val="100"/>
        <c:noMultiLvlLbl val="0"/>
      </c:catAx>
      <c:valAx>
        <c:axId val="62165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6503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Totals'!$C$89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Totals'!$B$90:$B$95</c:f>
              <c:strCache>
                <c:ptCount val="6"/>
                <c:pt idx="0">
                  <c:v>1970s</c:v>
                </c:pt>
                <c:pt idx="1">
                  <c:v>1980s</c:v>
                </c:pt>
                <c:pt idx="2">
                  <c:v>1990s</c:v>
                </c:pt>
                <c:pt idx="3">
                  <c:v>2000s</c:v>
                </c:pt>
                <c:pt idx="4">
                  <c:v>2010s</c:v>
                </c:pt>
                <c:pt idx="5">
                  <c:v>2020s</c:v>
                </c:pt>
              </c:strCache>
            </c:strRef>
          </c:cat>
          <c:val>
            <c:numRef>
              <c:f>'Age Totals'!$C$90:$C$95</c:f>
              <c:numCache>
                <c:formatCode>_("$"* #,##0.00_);_("$"* \(#,##0.00\);_("$"* "-"??_);_(@_)</c:formatCode>
                <c:ptCount val="6"/>
                <c:pt idx="0">
                  <c:v>11953102.93</c:v>
                </c:pt>
                <c:pt idx="1">
                  <c:v>1330892.48</c:v>
                </c:pt>
                <c:pt idx="2">
                  <c:v>457302.35000000009</c:v>
                </c:pt>
                <c:pt idx="3">
                  <c:v>14548</c:v>
                </c:pt>
                <c:pt idx="4">
                  <c:v>305.08</c:v>
                </c:pt>
                <c:pt idx="5">
                  <c:v>58171.979999999996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6-495A-A8EA-06B6646A50DC}"/>
            </c:ext>
          </c:extLst>
        </c:ser>
        <c:ser>
          <c:idx val="1"/>
          <c:order val="1"/>
          <c:tx>
            <c:strRef>
              <c:f>'Age Totals'!$D$89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Totals'!$B$90:$B$95</c:f>
              <c:strCache>
                <c:ptCount val="6"/>
                <c:pt idx="0">
                  <c:v>1970s</c:v>
                </c:pt>
                <c:pt idx="1">
                  <c:v>1980s</c:v>
                </c:pt>
                <c:pt idx="2">
                  <c:v>1990s</c:v>
                </c:pt>
                <c:pt idx="3">
                  <c:v>2000s</c:v>
                </c:pt>
                <c:pt idx="4">
                  <c:v>2010s</c:v>
                </c:pt>
                <c:pt idx="5">
                  <c:v>2020s</c:v>
                </c:pt>
              </c:strCache>
            </c:strRef>
          </c:cat>
          <c:val>
            <c:numRef>
              <c:f>'Age Totals'!$D$90:$D$95</c:f>
              <c:numCache>
                <c:formatCode>_("$"* #,##0.00_);_("$"* \(#,##0.00\);_("$"* "-"??_);_(@_)</c:formatCode>
                <c:ptCount val="6"/>
                <c:pt idx="0">
                  <c:v>10720793.16</c:v>
                </c:pt>
                <c:pt idx="1">
                  <c:v>1017775.61</c:v>
                </c:pt>
                <c:pt idx="2">
                  <c:v>456557.81000000006</c:v>
                </c:pt>
                <c:pt idx="3">
                  <c:v>14523</c:v>
                </c:pt>
                <c:pt idx="4">
                  <c:v>305.08</c:v>
                </c:pt>
                <c:pt idx="5">
                  <c:v>55946.91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6-495A-A8EA-06B6646A5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45900191"/>
        <c:axId val="645895871"/>
      </c:barChart>
      <c:catAx>
        <c:axId val="6459001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895871"/>
        <c:crosses val="autoZero"/>
        <c:auto val="1"/>
        <c:lblAlgn val="ctr"/>
        <c:lblOffset val="100"/>
        <c:noMultiLvlLbl val="0"/>
      </c:catAx>
      <c:valAx>
        <c:axId val="645895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9001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Total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Totals'!$I$81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Totals'!$H$82:$H$93</c:f>
              <c:strCache>
                <c:ptCount val="12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  <c:pt idx="6">
                  <c:v>1970s</c:v>
                </c:pt>
                <c:pt idx="7">
                  <c:v>1980s</c:v>
                </c:pt>
                <c:pt idx="8">
                  <c:v>1990s</c:v>
                </c:pt>
                <c:pt idx="9">
                  <c:v>2000s</c:v>
                </c:pt>
                <c:pt idx="10">
                  <c:v>2010s</c:v>
                </c:pt>
                <c:pt idx="11">
                  <c:v>2020s</c:v>
                </c:pt>
              </c:strCache>
            </c:strRef>
          </c:cat>
          <c:val>
            <c:numRef>
              <c:f>'Age Totals'!$I$82:$I$93</c:f>
              <c:numCache>
                <c:formatCode>_(* #,##0_);_(* \(#,##0\);_(* "-"??_);_(@_)</c:formatCode>
                <c:ptCount val="12"/>
                <c:pt idx="0">
                  <c:v>1</c:v>
                </c:pt>
                <c:pt idx="1">
                  <c:v>902</c:v>
                </c:pt>
                <c:pt idx="2">
                  <c:v>12023</c:v>
                </c:pt>
                <c:pt idx="3">
                  <c:v>29981</c:v>
                </c:pt>
                <c:pt idx="4">
                  <c:v>31329</c:v>
                </c:pt>
                <c:pt idx="5">
                  <c:v>18025</c:v>
                </c:pt>
                <c:pt idx="6">
                  <c:v>3545</c:v>
                </c:pt>
                <c:pt idx="7">
                  <c:v>547</c:v>
                </c:pt>
                <c:pt idx="8">
                  <c:v>65</c:v>
                </c:pt>
                <c:pt idx="9">
                  <c:v>4</c:v>
                </c:pt>
                <c:pt idx="10">
                  <c:v>1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A-4D9A-94EB-4D25ECB55C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9257263"/>
        <c:axId val="619253903"/>
      </c:barChart>
      <c:catAx>
        <c:axId val="619257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53903"/>
        <c:crosses val="autoZero"/>
        <c:auto val="1"/>
        <c:lblAlgn val="ctr"/>
        <c:lblOffset val="100"/>
        <c:noMultiLvlLbl val="0"/>
      </c:catAx>
      <c:valAx>
        <c:axId val="619253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5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2020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Totals'!$F$3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Totals'!$E$4:$E$5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Totals'!$F$4:$F$5</c:f>
              <c:numCache>
                <c:formatCode>_("$"* #,##0.00_);_("$"* \(#,##0.00\);_("$"* "-"??_);_(@_)</c:formatCode>
                <c:ptCount val="2"/>
                <c:pt idx="0">
                  <c:v>1556</c:v>
                </c:pt>
                <c:pt idx="1">
                  <c:v>1686.39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E-4D43-A6AE-BADBB0B94BBA}"/>
            </c:ext>
          </c:extLst>
        </c:ser>
        <c:ser>
          <c:idx val="1"/>
          <c:order val="1"/>
          <c:tx>
            <c:strRef>
              <c:f>'Gender Totals'!$G$3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Totals'!$E$4:$E$5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Totals'!$G$4:$G$5</c:f>
              <c:numCache>
                <c:formatCode>_("$"* #,##0.00_);_("$"* \(#,##0.00\);_("$"* "-"??_);_(@_)</c:formatCode>
                <c:ptCount val="2"/>
                <c:pt idx="0">
                  <c:v>1108.17</c:v>
                </c:pt>
                <c:pt idx="1">
                  <c:v>1070.3800000000001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E-4D43-A6AE-BADBB0B94B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27682127"/>
        <c:axId val="827685487"/>
      </c:barChart>
      <c:catAx>
        <c:axId val="827682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85487"/>
        <c:crosses val="autoZero"/>
        <c:auto val="1"/>
        <c:lblAlgn val="ctr"/>
        <c:lblOffset val="100"/>
        <c:noMultiLvlLbl val="0"/>
      </c:catAx>
      <c:valAx>
        <c:axId val="82768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8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Average Paid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Totals!$G$9:$G$13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Totals!$H$9:$H$13</c:f>
              <c:numCache>
                <c:formatCode>_("$"* #,##0.00_);_("$"* \(#,##0.00\);_("$"* "-"??_);_(@_)</c:formatCode>
                <c:ptCount val="5"/>
                <c:pt idx="0">
                  <c:v>1091.0842340038396</c:v>
                </c:pt>
                <c:pt idx="1">
                  <c:v>1236.3936751331228</c:v>
                </c:pt>
                <c:pt idx="2">
                  <c:v>1116.6483322187344</c:v>
                </c:pt>
                <c:pt idx="3">
                  <c:v>1177.133897351006</c:v>
                </c:pt>
                <c:pt idx="4">
                  <c:v>1152.7391462135515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9-4127-AEEB-7AEA8EB713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9238783"/>
        <c:axId val="39239263"/>
      </c:barChart>
      <c:catAx>
        <c:axId val="392387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39263"/>
        <c:crosses val="autoZero"/>
        <c:auto val="1"/>
        <c:lblAlgn val="ctr"/>
        <c:lblOffset val="100"/>
        <c:noMultiLvlLbl val="0"/>
      </c:catAx>
      <c:valAx>
        <c:axId val="39239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38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2020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Totals'!$I$3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Totals'!$H$4:$H$5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Totals'!$I$4:$I$5</c:f>
              <c:numCache>
                <c:formatCode>_(* #,##0_);_(* \(#,##0\);_(* "-"??_);_(@_)</c:formatCode>
                <c:ptCount val="2"/>
                <c:pt idx="0">
                  <c:v>11141</c:v>
                </c:pt>
                <c:pt idx="1">
                  <c:v>9192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6-471B-926E-49FD6B10AC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27686927"/>
        <c:axId val="827669647"/>
      </c:barChart>
      <c:catAx>
        <c:axId val="8276869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69647"/>
        <c:crosses val="autoZero"/>
        <c:auto val="1"/>
        <c:lblAlgn val="ctr"/>
        <c:lblOffset val="100"/>
        <c:noMultiLvlLbl val="0"/>
      </c:catAx>
      <c:valAx>
        <c:axId val="82766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2021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Totals'!$F$9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Totals'!$E$10:$E$11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Totals'!$F$10:$F$11</c:f>
              <c:numCache>
                <c:formatCode>_("$"* #,##0.00_);_("$"* \(#,##0.00\);_("$"* "-"??_);_(@_)</c:formatCode>
                <c:ptCount val="2"/>
                <c:pt idx="0">
                  <c:v>1800.8227099999999</c:v>
                </c:pt>
                <c:pt idx="1">
                  <c:v>1673.581338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B-4D0C-B0DF-6BBEBA4A758F}"/>
            </c:ext>
          </c:extLst>
        </c:ser>
        <c:ser>
          <c:idx val="1"/>
          <c:order val="1"/>
          <c:tx>
            <c:strRef>
              <c:f>'Gender Totals'!$G$9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Totals'!$E$10:$E$11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Totals'!$G$10:$G$11</c:f>
              <c:numCache>
                <c:formatCode>_("$"* #,##0.00_);_("$"* \(#,##0.00\);_("$"* "-"??_);_(@_)</c:formatCode>
                <c:ptCount val="2"/>
                <c:pt idx="0">
                  <c:v>1312.3244830000001</c:v>
                </c:pt>
                <c:pt idx="1">
                  <c:v>1154.1806340000001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B-4D0C-B0DF-6BBEBA4A75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27680207"/>
        <c:axId val="827687887"/>
      </c:barChart>
      <c:catAx>
        <c:axId val="8276802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87887"/>
        <c:crosses val="autoZero"/>
        <c:auto val="1"/>
        <c:lblAlgn val="ctr"/>
        <c:lblOffset val="100"/>
        <c:noMultiLvlLbl val="0"/>
      </c:catAx>
      <c:valAx>
        <c:axId val="82768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8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2021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Totals'!$I$15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Totals'!$H$16:$H$17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Totals'!$I$16:$I$17</c:f>
              <c:numCache>
                <c:formatCode>_(* #,##0_);_(* \(#,##0\);_(* "-"??_);_(@_)</c:formatCode>
                <c:ptCount val="2"/>
                <c:pt idx="0">
                  <c:v>9868</c:v>
                </c:pt>
                <c:pt idx="1">
                  <c:v>9571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4-46F6-B9C5-EC9EA36BD6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27687407"/>
        <c:axId val="827683087"/>
      </c:barChart>
      <c:catAx>
        <c:axId val="8276874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83087"/>
        <c:crosses val="autoZero"/>
        <c:auto val="1"/>
        <c:lblAlgn val="ctr"/>
        <c:lblOffset val="100"/>
        <c:noMultiLvlLbl val="0"/>
      </c:catAx>
      <c:valAx>
        <c:axId val="827683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8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2022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Totals'!$F$15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Totals'!$E$16:$E$17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Totals'!$F$16:$F$17</c:f>
              <c:numCache>
                <c:formatCode>_("$"* #,##0.00_);_("$"* \(#,##0.00\);_("$"* "-"??_);_(@_)</c:formatCode>
                <c:ptCount val="2"/>
                <c:pt idx="0">
                  <c:v>1530.5164119999999</c:v>
                </c:pt>
                <c:pt idx="1">
                  <c:v>1380.150566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A-4894-BACF-20CE451D637F}"/>
            </c:ext>
          </c:extLst>
        </c:ser>
        <c:ser>
          <c:idx val="1"/>
          <c:order val="1"/>
          <c:tx>
            <c:strRef>
              <c:f>'Gender Totals'!$G$15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Totals'!$E$16:$E$17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Totals'!$G$16:$G$17</c:f>
              <c:numCache>
                <c:formatCode>_("$"* #,##0.00_);_("$"* \(#,##0.00\);_("$"* "-"??_);_(@_)</c:formatCode>
                <c:ptCount val="2"/>
                <c:pt idx="0">
                  <c:v>1185.4354089999999</c:v>
                </c:pt>
                <c:pt idx="1">
                  <c:v>1045.726707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A-4894-BACF-20CE451D63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9233743"/>
        <c:axId val="619223183"/>
      </c:barChart>
      <c:catAx>
        <c:axId val="6192337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23183"/>
        <c:crosses val="autoZero"/>
        <c:auto val="1"/>
        <c:lblAlgn val="ctr"/>
        <c:lblOffset val="100"/>
        <c:noMultiLvlLbl val="0"/>
      </c:catAx>
      <c:valAx>
        <c:axId val="619223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3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2022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Totals'!$I$15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Totals'!$H$16:$H$17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Totals'!$I$16:$I$17</c:f>
              <c:numCache>
                <c:formatCode>_(* #,##0_);_(* \(#,##0\);_(* "-"??_);_(@_)</c:formatCode>
                <c:ptCount val="2"/>
                <c:pt idx="0">
                  <c:v>9868</c:v>
                </c:pt>
                <c:pt idx="1">
                  <c:v>9571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E-4B5A-AB2E-CF9B1F0C62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9231343"/>
        <c:axId val="619237583"/>
      </c:barChart>
      <c:catAx>
        <c:axId val="6192313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37583"/>
        <c:crosses val="autoZero"/>
        <c:auto val="1"/>
        <c:lblAlgn val="ctr"/>
        <c:lblOffset val="100"/>
        <c:noMultiLvlLbl val="0"/>
      </c:catAx>
      <c:valAx>
        <c:axId val="619237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31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2023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Totals'!$F$21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Totals'!$E$22:$E$23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Totals'!$F$22:$F$23</c:f>
              <c:numCache>
                <c:formatCode>_("$"* #,##0.00_);_("$"* \(#,##0.00\);_("$"* "-"??_);_(@_)</c:formatCode>
                <c:ptCount val="2"/>
                <c:pt idx="0">
                  <c:v>1472.3448800000001</c:v>
                </c:pt>
                <c:pt idx="1">
                  <c:v>1524.5744139999999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D-488D-BAE6-7B8F6ABD8222}"/>
            </c:ext>
          </c:extLst>
        </c:ser>
        <c:ser>
          <c:idx val="1"/>
          <c:order val="1"/>
          <c:tx>
            <c:strRef>
              <c:f>'Gender Totals'!$G$21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Totals'!$E$22:$E$23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Totals'!$G$22:$G$23</c:f>
              <c:numCache>
                <c:formatCode>_("$"* #,##0.00_);_("$"* \(#,##0.00\);_("$"* "-"??_);_(@_)</c:formatCode>
                <c:ptCount val="2"/>
                <c:pt idx="0">
                  <c:v>1108.17</c:v>
                </c:pt>
                <c:pt idx="1">
                  <c:v>1080.4367810000001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D-488D-BAE6-7B8F6ABD82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27667727"/>
        <c:axId val="827667247"/>
      </c:barChart>
      <c:catAx>
        <c:axId val="8276677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67247"/>
        <c:crosses val="autoZero"/>
        <c:auto val="1"/>
        <c:lblAlgn val="ctr"/>
        <c:lblOffset val="100"/>
        <c:noMultiLvlLbl val="0"/>
      </c:catAx>
      <c:valAx>
        <c:axId val="82766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66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2023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Totals'!$I$21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Totals'!$H$22:$H$23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Totals'!$I$22:$I$23</c:f>
              <c:numCache>
                <c:formatCode>_(* #,##0_);_(* \(#,##0\);_(* "-"??_);_(@_)</c:formatCode>
                <c:ptCount val="2"/>
                <c:pt idx="0">
                  <c:v>10850</c:v>
                </c:pt>
                <c:pt idx="1">
                  <c:v>10290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1-4F86-9459-ADE026A9BA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51023055"/>
        <c:axId val="751005295"/>
      </c:barChart>
      <c:catAx>
        <c:axId val="7510230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05295"/>
        <c:crosses val="autoZero"/>
        <c:auto val="1"/>
        <c:lblAlgn val="ctr"/>
        <c:lblOffset val="100"/>
        <c:noMultiLvlLbl val="0"/>
      </c:catAx>
      <c:valAx>
        <c:axId val="7510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2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2024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Totals'!$F$27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Totals'!$E$28:$E$29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Totals'!$F$28:$F$29</c:f>
              <c:numCache>
                <c:formatCode>_("$"* #,##0.00_);_("$"* \(#,##0.00\);_("$"* "-"??_);_(@_)</c:formatCode>
                <c:ptCount val="2"/>
                <c:pt idx="0">
                  <c:v>1407.6438965424095</c:v>
                </c:pt>
                <c:pt idx="1">
                  <c:v>1531.9203668261562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9-4475-9260-2968AFA00950}"/>
            </c:ext>
          </c:extLst>
        </c:ser>
        <c:ser>
          <c:idx val="1"/>
          <c:order val="1"/>
          <c:tx>
            <c:strRef>
              <c:f>'Gender Totals'!$G$27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Totals'!$E$28:$E$29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Totals'!$G$28:$G$29</c:f>
              <c:numCache>
                <c:formatCode>_("$"* #,##0.00_);_("$"* \(#,##0.00\);_("$"* "-"??_);_(@_)</c:formatCode>
                <c:ptCount val="2"/>
                <c:pt idx="0">
                  <c:v>1048.8432050243111</c:v>
                </c:pt>
                <c:pt idx="1">
                  <c:v>1264.2725010874292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9-4475-9260-2968AFA009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51018735"/>
        <c:axId val="751019215"/>
      </c:barChart>
      <c:catAx>
        <c:axId val="751018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19215"/>
        <c:crosses val="autoZero"/>
        <c:auto val="1"/>
        <c:lblAlgn val="ctr"/>
        <c:lblOffset val="100"/>
        <c:noMultiLvlLbl val="0"/>
      </c:catAx>
      <c:valAx>
        <c:axId val="75101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1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2024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Totals'!$I$27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Totals'!$H$28:$H$29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Totals'!$I$28:$I$29</c:f>
              <c:numCache>
                <c:formatCode>_(* #,##0_);_(* \(#,##0\);_(* "-"??_);_(@_)</c:formatCode>
                <c:ptCount val="2"/>
                <c:pt idx="0">
                  <c:v>7404</c:v>
                </c:pt>
                <c:pt idx="1">
                  <c:v>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3-44C8-9243-8C080133DB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51009615"/>
        <c:axId val="751010575"/>
      </c:barChart>
      <c:catAx>
        <c:axId val="751009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10575"/>
        <c:crosses val="autoZero"/>
        <c:auto val="1"/>
        <c:lblAlgn val="ctr"/>
        <c:lblOffset val="100"/>
        <c:noMultiLvlLbl val="0"/>
      </c:catAx>
      <c:valAx>
        <c:axId val="75101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0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Totals 2020 - 2024 Q3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Totals'!$C$32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Totals'!$B$33:$B$34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Totals'!$C$33:$C$34</c:f>
              <c:numCache>
                <c:formatCode>_("$"* #,##0.00_);_("$"* \(#,##0.00\);_("$"* "-"??_);_(@_)</c:formatCode>
                <c:ptCount val="2"/>
                <c:pt idx="0">
                  <c:v>78702324.560000002</c:v>
                </c:pt>
                <c:pt idx="1">
                  <c:v>72016336.480000004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5-49C3-9AC3-4AFA4F4CCAB5}"/>
            </c:ext>
          </c:extLst>
        </c:ser>
        <c:ser>
          <c:idx val="1"/>
          <c:order val="1"/>
          <c:tx>
            <c:strRef>
              <c:f>'Gender Totals'!$D$32</c:f>
              <c:strCache>
                <c:ptCount val="1"/>
                <c:pt idx="0">
                  <c:v>Paid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Totals'!$B$33:$B$34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Totals'!$D$33:$D$34</c:f>
              <c:numCache>
                <c:formatCode>_("$"* #,##0.00_);_("$"* \(#,##0.00\);_("$"* "-"??_);_(@_)</c:formatCode>
                <c:ptCount val="2"/>
                <c:pt idx="0">
                  <c:v>58633220.669999994</c:v>
                </c:pt>
                <c:pt idx="1">
                  <c:v>51444921.870000005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5-49C3-9AC3-4AFA4F4CCA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1499359"/>
        <c:axId val="1641497919"/>
      </c:barChart>
      <c:catAx>
        <c:axId val="1641499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497919"/>
        <c:crosses val="autoZero"/>
        <c:auto val="1"/>
        <c:lblAlgn val="ctr"/>
        <c:lblOffset val="100"/>
        <c:noMultiLvlLbl val="0"/>
      </c:catAx>
      <c:valAx>
        <c:axId val="164149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49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Total Allowed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Totals!$G$16:$G$20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Totals!$H$16:$H$20</c:f>
              <c:numCache>
                <c:formatCode>_("$"* #,##0.00_);_("$"* \(#,##0.00\);_("$"* "-"??_);_(@_)</c:formatCode>
                <c:ptCount val="5"/>
                <c:pt idx="0">
                  <c:v>32836644.780000061</c:v>
                </c:pt>
                <c:pt idx="1">
                  <c:v>36918796.389999926</c:v>
                </c:pt>
                <c:pt idx="2">
                  <c:v>28312557.020000022</c:v>
                </c:pt>
                <c:pt idx="3">
                  <c:v>31662812.6700003</c:v>
                </c:pt>
                <c:pt idx="4">
                  <c:v>20987850.180000037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0-467D-B398-97BDC4E695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799711"/>
        <c:axId val="105802591"/>
      </c:barChart>
      <c:catAx>
        <c:axId val="1057997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2591"/>
        <c:crosses val="autoZero"/>
        <c:auto val="1"/>
        <c:lblAlgn val="ctr"/>
        <c:lblOffset val="100"/>
        <c:noMultiLvlLbl val="0"/>
      </c:catAx>
      <c:valAx>
        <c:axId val="10580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9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Total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Totals'!$I$32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'Gender Totals'!$H$33:$H$34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'Gender Totals'!$I$33:$I$34</c:f>
              <c:numCache>
                <c:formatCode>_(* #,##0_);_(* \(#,##0\);_(* "-"??_);_(@_)</c:formatCode>
                <c:ptCount val="2"/>
                <c:pt idx="0">
                  <c:v>50295</c:v>
                </c:pt>
                <c:pt idx="1">
                  <c:v>46139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9-476E-9B93-4C5F8B6A49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36145663"/>
        <c:axId val="1636146143"/>
      </c:barChart>
      <c:catAx>
        <c:axId val="1636145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146143"/>
        <c:crosses val="autoZero"/>
        <c:auto val="1"/>
        <c:lblAlgn val="ctr"/>
        <c:lblOffset val="100"/>
        <c:noMultiLvlLbl val="0"/>
      </c:catAx>
      <c:valAx>
        <c:axId val="1636146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14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2020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totals'!$F$3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'Rating Area totals'!$E$4:$E$11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Null</c:v>
                </c:pt>
              </c:strCache>
            </c:strRef>
          </c:cat>
          <c:val>
            <c:numRef>
              <c:f>'Rating Area totals'!$F$4:$F$11</c:f>
              <c:numCache>
                <c:formatCode>_("$"* #,##0.00_);_("$"* \(#,##0.00\);_("$"* "-"??_);_(@_)</c:formatCode>
                <c:ptCount val="8"/>
                <c:pt idx="0">
                  <c:v>4425.9728640000003</c:v>
                </c:pt>
                <c:pt idx="1">
                  <c:v>1291.0528569999999</c:v>
                </c:pt>
                <c:pt idx="2">
                  <c:v>1234.657592</c:v>
                </c:pt>
                <c:pt idx="3">
                  <c:v>1041.3234299999999</c:v>
                </c:pt>
                <c:pt idx="4">
                  <c:v>1256.5989400000001</c:v>
                </c:pt>
                <c:pt idx="5">
                  <c:v>1160.08221</c:v>
                </c:pt>
                <c:pt idx="6">
                  <c:v>1663.8853790000001</c:v>
                </c:pt>
                <c:pt idx="7">
                  <c:v>38.903333330000002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5-45E9-92CB-CB8EF190B5A9}"/>
            </c:ext>
          </c:extLst>
        </c:ser>
        <c:ser>
          <c:idx val="1"/>
          <c:order val="1"/>
          <c:tx>
            <c:strRef>
              <c:f>'Rating Area totals'!$G$3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'Rating Area totals'!$E$4:$E$11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Null</c:v>
                </c:pt>
              </c:strCache>
            </c:strRef>
          </c:cat>
          <c:val>
            <c:numRef>
              <c:f>'Rating Area totals'!$G$4:$G$11</c:f>
              <c:numCache>
                <c:formatCode>_("$"* #,##0.00_);_("$"* \(#,##0.00\);_("$"* "-"??_);_(@_)</c:formatCode>
                <c:ptCount val="8"/>
                <c:pt idx="0">
                  <c:v>2189.0522649999998</c:v>
                </c:pt>
                <c:pt idx="1">
                  <c:v>993.70429750000005</c:v>
                </c:pt>
                <c:pt idx="2">
                  <c:v>812.56512929999997</c:v>
                </c:pt>
                <c:pt idx="3">
                  <c:v>572.79351280000003</c:v>
                </c:pt>
                <c:pt idx="4">
                  <c:v>824.88909160000003</c:v>
                </c:pt>
                <c:pt idx="5">
                  <c:v>965.95384019999995</c:v>
                </c:pt>
                <c:pt idx="6">
                  <c:v>1426.054443</c:v>
                </c:pt>
                <c:pt idx="7">
                  <c:v>38.903333330000002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35-45E9-92CB-CB8EF190B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62504607"/>
        <c:axId val="1262494047"/>
      </c:barChart>
      <c:catAx>
        <c:axId val="12625046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rating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494047"/>
        <c:crosses val="autoZero"/>
        <c:auto val="1"/>
        <c:lblAlgn val="ctr"/>
        <c:lblOffset val="100"/>
        <c:noMultiLvlLbl val="0"/>
      </c:catAx>
      <c:valAx>
        <c:axId val="1262494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046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112462953625051"/>
          <c:y val="0.91956175932553885"/>
          <c:w val="0.20560317891298072"/>
          <c:h val="5.3856635145487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2020 Claim</a:t>
            </a:r>
            <a:r>
              <a:rPr lang="en-US" baseline="0" dirty="0"/>
              <a:t> </a:t>
            </a:r>
            <a:r>
              <a:rPr lang="en-US" dirty="0"/>
              <a:t>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totals'!$I$3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'Rating Area totals'!$H$4:$H$11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Null</c:v>
                </c:pt>
              </c:strCache>
            </c:strRef>
          </c:cat>
          <c:val>
            <c:numRef>
              <c:f>'Rating Area totals'!$I$4:$I$11</c:f>
              <c:numCache>
                <c:formatCode>_(* #,##0_);_(* \(#,##0\);_(* "-"??_);_(@_)</c:formatCode>
                <c:ptCount val="8"/>
                <c:pt idx="0">
                  <c:v>2455</c:v>
                </c:pt>
                <c:pt idx="1">
                  <c:v>4740</c:v>
                </c:pt>
                <c:pt idx="2">
                  <c:v>1470</c:v>
                </c:pt>
                <c:pt idx="3">
                  <c:v>1802</c:v>
                </c:pt>
                <c:pt idx="4">
                  <c:v>1321</c:v>
                </c:pt>
                <c:pt idx="5">
                  <c:v>7398</c:v>
                </c:pt>
                <c:pt idx="6">
                  <c:v>1175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D-4DE1-8509-1FA353352A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93477151"/>
        <c:axId val="1293496351"/>
      </c:barChart>
      <c:catAx>
        <c:axId val="12934771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496351"/>
        <c:crosses val="autoZero"/>
        <c:auto val="1"/>
        <c:lblAlgn val="ctr"/>
        <c:lblOffset val="100"/>
        <c:noMultiLvlLbl val="0"/>
      </c:catAx>
      <c:valAx>
        <c:axId val="129349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47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40"/>
              <a:t>2021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totals'!$F$15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'Rating Area totals'!$E$16:$E$23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Null</c:v>
                </c:pt>
              </c:strCache>
            </c:strRef>
          </c:cat>
          <c:val>
            <c:numRef>
              <c:f>'Rating Area totals'!$F$16:$F$23</c:f>
              <c:numCache>
                <c:formatCode>_("$"* #,##0.00_);_("$"* \(#,##0.00\);_("$"* "-"??_);_(@_)</c:formatCode>
                <c:ptCount val="8"/>
                <c:pt idx="0">
                  <c:v>4291.9297690000003</c:v>
                </c:pt>
                <c:pt idx="1">
                  <c:v>1407.160748</c:v>
                </c:pt>
                <c:pt idx="2">
                  <c:v>1437.194508</c:v>
                </c:pt>
                <c:pt idx="3">
                  <c:v>1440.72225</c:v>
                </c:pt>
                <c:pt idx="4">
                  <c:v>1057.650909</c:v>
                </c:pt>
                <c:pt idx="5">
                  <c:v>1348.2355259999999</c:v>
                </c:pt>
                <c:pt idx="6">
                  <c:v>1798.331158</c:v>
                </c:pt>
                <c:pt idx="7">
                  <c:v>5295.5996919999998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1-4FB6-92F1-C659A7919EB5}"/>
            </c:ext>
          </c:extLst>
        </c:ser>
        <c:ser>
          <c:idx val="1"/>
          <c:order val="1"/>
          <c:tx>
            <c:strRef>
              <c:f>'Rating Area totals'!$G$15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'Rating Area totals'!$E$16:$E$23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Null</c:v>
                </c:pt>
              </c:strCache>
            </c:strRef>
          </c:cat>
          <c:val>
            <c:numRef>
              <c:f>'Rating Area totals'!$G$16:$G$23</c:f>
              <c:numCache>
                <c:formatCode>_("$"* #,##0.00_);_("$"* \(#,##0.00\);_("$"* "-"??_);_(@_)</c:formatCode>
                <c:ptCount val="8"/>
                <c:pt idx="0">
                  <c:v>2197.7114160000001</c:v>
                </c:pt>
                <c:pt idx="1">
                  <c:v>1176.2809930000001</c:v>
                </c:pt>
                <c:pt idx="2">
                  <c:v>1018.706533</c:v>
                </c:pt>
                <c:pt idx="3">
                  <c:v>933.51826559999995</c:v>
                </c:pt>
                <c:pt idx="4">
                  <c:v>837.54610030000003</c:v>
                </c:pt>
                <c:pt idx="5">
                  <c:v>1126.508595</c:v>
                </c:pt>
                <c:pt idx="6">
                  <c:v>996.77760620000004</c:v>
                </c:pt>
                <c:pt idx="7">
                  <c:v>5251.7898459999997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1-4FB6-92F1-C659A7919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62485887"/>
        <c:axId val="1262507967"/>
      </c:barChart>
      <c:catAx>
        <c:axId val="12624858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Rating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07967"/>
        <c:crosses val="autoZero"/>
        <c:auto val="1"/>
        <c:lblAlgn val="ctr"/>
        <c:lblOffset val="100"/>
        <c:noMultiLvlLbl val="0"/>
      </c:catAx>
      <c:valAx>
        <c:axId val="126250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4858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335363020995908"/>
          <c:y val="0.93174211248285321"/>
          <c:w val="0.17474072022404236"/>
          <c:h val="4.905349794238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2021 Claim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totals'!$I$15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'Rating Area totals'!$H$16:$H$23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Null</c:v>
                </c:pt>
              </c:strCache>
            </c:strRef>
          </c:cat>
          <c:val>
            <c:numRef>
              <c:f>'Rating Area totals'!$I$16:$I$23</c:f>
              <c:numCache>
                <c:formatCode>_(* #,##0_);_(* \(#,##0\);_(* "-"??_);_(@_)</c:formatCode>
                <c:ptCount val="8"/>
                <c:pt idx="0">
                  <c:v>2471</c:v>
                </c:pt>
                <c:pt idx="1">
                  <c:v>4974</c:v>
                </c:pt>
                <c:pt idx="2">
                  <c:v>1901</c:v>
                </c:pt>
                <c:pt idx="3">
                  <c:v>1747</c:v>
                </c:pt>
                <c:pt idx="4">
                  <c:v>1595</c:v>
                </c:pt>
                <c:pt idx="5">
                  <c:v>7653</c:v>
                </c:pt>
                <c:pt idx="6">
                  <c:v>777</c:v>
                </c:pt>
                <c:pt idx="7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1-405A-950C-FC4E8185E0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62501247"/>
        <c:axId val="1262499807"/>
      </c:barChart>
      <c:catAx>
        <c:axId val="12625012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</a:t>
                </a:r>
                <a:r>
                  <a:rPr lang="en-US" baseline="0" dirty="0"/>
                  <a:t> area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499807"/>
        <c:crosses val="autoZero"/>
        <c:auto val="1"/>
        <c:lblAlgn val="ctr"/>
        <c:lblOffset val="100"/>
        <c:noMultiLvlLbl val="0"/>
      </c:catAx>
      <c:valAx>
        <c:axId val="126249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01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2022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totals'!$F$27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'Rating Area totals'!$E$28:$E$35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Null</c:v>
                </c:pt>
              </c:strCache>
            </c:strRef>
          </c:cat>
          <c:val>
            <c:numRef>
              <c:f>'Rating Area totals'!$F$28:$F$35</c:f>
              <c:numCache>
                <c:formatCode>_("$"* #,##0.00_);_("$"* \(#,##0.00\);_("$"* "-"??_);_(@_)</c:formatCode>
                <c:ptCount val="8"/>
                <c:pt idx="0">
                  <c:v>2337.9363669999998</c:v>
                </c:pt>
                <c:pt idx="1">
                  <c:v>1411.3390489999999</c:v>
                </c:pt>
                <c:pt idx="2">
                  <c:v>1419.93013</c:v>
                </c:pt>
                <c:pt idx="3">
                  <c:v>1132.978842</c:v>
                </c:pt>
                <c:pt idx="4">
                  <c:v>899.83999129999995</c:v>
                </c:pt>
                <c:pt idx="5">
                  <c:v>1346.2283440000001</c:v>
                </c:pt>
                <c:pt idx="6">
                  <c:v>1894.8086209999999</c:v>
                </c:pt>
                <c:pt idx="7">
                  <c:v>4205.2301749999997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B-41D1-8C24-1B4FAD5DA3E0}"/>
            </c:ext>
          </c:extLst>
        </c:ser>
        <c:ser>
          <c:idx val="1"/>
          <c:order val="1"/>
          <c:tx>
            <c:strRef>
              <c:f>'Rating Area totals'!$G$27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'Rating Area totals'!$E$28:$E$35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Null</c:v>
                </c:pt>
              </c:strCache>
            </c:strRef>
          </c:cat>
          <c:val>
            <c:numRef>
              <c:f>'Rating Area totals'!$G$28:$G$35</c:f>
              <c:numCache>
                <c:formatCode>_("$"* #,##0.00_);_("$"* \(#,##0.00\);_("$"* "-"??_);_(@_)</c:formatCode>
                <c:ptCount val="8"/>
                <c:pt idx="0">
                  <c:v>1873.468554</c:v>
                </c:pt>
                <c:pt idx="1">
                  <c:v>1089.9310620000001</c:v>
                </c:pt>
                <c:pt idx="2">
                  <c:v>932.39902719999998</c:v>
                </c:pt>
                <c:pt idx="3">
                  <c:v>831.38328579999995</c:v>
                </c:pt>
                <c:pt idx="4">
                  <c:v>549.15619879999997</c:v>
                </c:pt>
                <c:pt idx="5">
                  <c:v>1112.3778540000001</c:v>
                </c:pt>
                <c:pt idx="6">
                  <c:v>1326.9760510000001</c:v>
                </c:pt>
                <c:pt idx="7">
                  <c:v>228.1968421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B-41D1-8C24-1B4FAD5DA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75541168"/>
        <c:axId val="1275539728"/>
      </c:barChart>
      <c:catAx>
        <c:axId val="1275541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Area</a:t>
                </a:r>
              </a:p>
            </c:rich>
          </c:tx>
          <c:layout>
            <c:manualLayout>
              <c:xMode val="edge"/>
              <c:yMode val="edge"/>
              <c:x val="0.50328581418961427"/>
              <c:y val="0.87790668678492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539728"/>
        <c:crosses val="autoZero"/>
        <c:auto val="1"/>
        <c:lblAlgn val="ctr"/>
        <c:lblOffset val="100"/>
        <c:noMultiLvlLbl val="0"/>
      </c:catAx>
      <c:valAx>
        <c:axId val="12755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54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309152409460524"/>
          <c:y val="0.92836294013972886"/>
          <c:w val="0.15699049324520054"/>
          <c:h val="4.4798627224737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2022 Claim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totals'!$I$27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'Rating Area totals'!$H$28:$H$35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Null</c:v>
                </c:pt>
              </c:strCache>
            </c:strRef>
          </c:cat>
          <c:val>
            <c:numRef>
              <c:f>'Rating Area totals'!$I$28:$I$35</c:f>
              <c:numCache>
                <c:formatCode>_(* #,##0_);_(* \(#,##0\);_(* "-"??_);_(@_)</c:formatCode>
                <c:ptCount val="8"/>
                <c:pt idx="0">
                  <c:v>2026</c:v>
                </c:pt>
                <c:pt idx="1">
                  <c:v>4615</c:v>
                </c:pt>
                <c:pt idx="2">
                  <c:v>1840</c:v>
                </c:pt>
                <c:pt idx="3">
                  <c:v>1753</c:v>
                </c:pt>
                <c:pt idx="4">
                  <c:v>1147</c:v>
                </c:pt>
                <c:pt idx="5">
                  <c:v>7282</c:v>
                </c:pt>
                <c:pt idx="6">
                  <c:v>747</c:v>
                </c:pt>
                <c:pt idx="7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A-42BD-ADAA-E253B59E6A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62508447"/>
        <c:axId val="1262502207"/>
      </c:barChart>
      <c:catAx>
        <c:axId val="1262508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02207"/>
        <c:crosses val="autoZero"/>
        <c:auto val="1"/>
        <c:lblAlgn val="ctr"/>
        <c:lblOffset val="100"/>
        <c:noMultiLvlLbl val="0"/>
      </c:catAx>
      <c:valAx>
        <c:axId val="1262502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0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2023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totals'!$F$38:$F$39</c:f>
              <c:strCache>
                <c:ptCount val="2"/>
                <c:pt idx="0">
                  <c:v>Average</c:v>
                </c:pt>
                <c:pt idx="1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'Rating Area totals'!$E$40:$E$46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'Rating Area totals'!$F$40:$F$46</c:f>
              <c:numCache>
                <c:formatCode>_("$"* #,##0.00_);_("$"* \(#,##0.00\);_("$"* "-"??_);_(@_)</c:formatCode>
                <c:ptCount val="7"/>
                <c:pt idx="0">
                  <c:v>2366.1153800000002</c:v>
                </c:pt>
                <c:pt idx="1">
                  <c:v>1405.878451</c:v>
                </c:pt>
                <c:pt idx="2">
                  <c:v>1699.077937</c:v>
                </c:pt>
                <c:pt idx="3">
                  <c:v>1258.9599820000001</c:v>
                </c:pt>
                <c:pt idx="4">
                  <c:v>1299.9175439999999</c:v>
                </c:pt>
                <c:pt idx="5">
                  <c:v>1245.643208</c:v>
                </c:pt>
                <c:pt idx="6">
                  <c:v>1843.4315200000001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4-48E1-ACB6-4385FF2201AA}"/>
            </c:ext>
          </c:extLst>
        </c:ser>
        <c:ser>
          <c:idx val="1"/>
          <c:order val="1"/>
          <c:tx>
            <c:strRef>
              <c:f>'Rating Area totals'!$G$38:$G$39</c:f>
              <c:strCache>
                <c:ptCount val="2"/>
                <c:pt idx="0">
                  <c:v>Average</c:v>
                </c:pt>
                <c:pt idx="1">
                  <c:v>Paid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'Rating Area totals'!$E$40:$E$46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'Rating Area totals'!$G$40:$G$46</c:f>
              <c:numCache>
                <c:formatCode>_("$"* #,##0.00_);_("$"* \(#,##0.00\);_("$"* "-"??_);_(@_)</c:formatCode>
                <c:ptCount val="7"/>
                <c:pt idx="0">
                  <c:v>1896.2523960000001</c:v>
                </c:pt>
                <c:pt idx="1">
                  <c:v>1157.800407</c:v>
                </c:pt>
                <c:pt idx="2">
                  <c:v>892.36428569999998</c:v>
                </c:pt>
                <c:pt idx="3">
                  <c:v>938.3888068</c:v>
                </c:pt>
                <c:pt idx="4">
                  <c:v>1060.8654389999999</c:v>
                </c:pt>
                <c:pt idx="5">
                  <c:v>1066.7377039999999</c:v>
                </c:pt>
                <c:pt idx="6">
                  <c:v>1363.713913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4-48E1-ACB6-4385FF220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75536368"/>
        <c:axId val="1275538288"/>
      </c:barChart>
      <c:catAx>
        <c:axId val="1275536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538288"/>
        <c:crosses val="autoZero"/>
        <c:auto val="1"/>
        <c:lblAlgn val="ctr"/>
        <c:lblOffset val="100"/>
        <c:noMultiLvlLbl val="0"/>
      </c:catAx>
      <c:valAx>
        <c:axId val="127553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536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2023 Claim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totals'!$I$39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'Rating Area totals'!$H$40:$H$46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'Rating Area totals'!$I$40:$I$46</c:f>
              <c:numCache>
                <c:formatCode>_(* #,##0_);_(* \(#,##0\);_(* "-"??_);_(@_)</c:formatCode>
                <c:ptCount val="7"/>
                <c:pt idx="0">
                  <c:v>2567</c:v>
                </c:pt>
                <c:pt idx="1">
                  <c:v>5308</c:v>
                </c:pt>
                <c:pt idx="2">
                  <c:v>1827</c:v>
                </c:pt>
                <c:pt idx="3">
                  <c:v>2246</c:v>
                </c:pt>
                <c:pt idx="4">
                  <c:v>969</c:v>
                </c:pt>
                <c:pt idx="5">
                  <c:v>7069</c:v>
                </c:pt>
                <c:pt idx="6">
                  <c:v>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A-4EAB-805A-6898E26D57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80803536"/>
        <c:axId val="1180806896"/>
      </c:barChart>
      <c:catAx>
        <c:axId val="1180803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06896"/>
        <c:crosses val="autoZero"/>
        <c:auto val="1"/>
        <c:lblAlgn val="ctr"/>
        <c:lblOffset val="100"/>
        <c:noMultiLvlLbl val="0"/>
      </c:catAx>
      <c:valAx>
        <c:axId val="118080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0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2024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totals'!$F$51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'Rating Area totals'!$E$52:$E$58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'Rating Area totals'!$F$52:$F$58</c:f>
              <c:numCache>
                <c:formatCode>_("$"* #,##0.00_);_("$"* \(#,##0.00\);_("$"* "-"??_);_(@_)</c:formatCode>
                <c:ptCount val="7"/>
                <c:pt idx="0">
                  <c:v>2068.8434977287475</c:v>
                </c:pt>
                <c:pt idx="1">
                  <c:v>1293.4833333333333</c:v>
                </c:pt>
                <c:pt idx="2">
                  <c:v>1413.1840547945205</c:v>
                </c:pt>
                <c:pt idx="3">
                  <c:v>1630.0750228310503</c:v>
                </c:pt>
                <c:pt idx="4">
                  <c:v>1017.6878253968254</c:v>
                </c:pt>
                <c:pt idx="5">
                  <c:v>1440.9108944313052</c:v>
                </c:pt>
                <c:pt idx="6">
                  <c:v>1575.2398252688172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E-40B0-AC20-648C7834C123}"/>
            </c:ext>
          </c:extLst>
        </c:ser>
        <c:ser>
          <c:idx val="1"/>
          <c:order val="1"/>
          <c:tx>
            <c:strRef>
              <c:f>'Rating Area totals'!$G$51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'Rating Area totals'!$E$52:$E$58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'Rating Area totals'!$G$52:$G$58</c:f>
              <c:numCache>
                <c:formatCode>_("$"* #,##0.00_);_("$"* \(#,##0.00\);_("$"* "-"??_);_(@_)</c:formatCode>
                <c:ptCount val="7"/>
                <c:pt idx="0">
                  <c:v>1886.2660934458142</c:v>
                </c:pt>
                <c:pt idx="1">
                  <c:v>949.561086453999</c:v>
                </c:pt>
                <c:pt idx="2">
                  <c:v>862.31608219178077</c:v>
                </c:pt>
                <c:pt idx="3">
                  <c:v>986.20621004566203</c:v>
                </c:pt>
                <c:pt idx="4">
                  <c:v>925.61165079365071</c:v>
                </c:pt>
                <c:pt idx="5">
                  <c:v>1192.8847366157815</c:v>
                </c:pt>
                <c:pt idx="6">
                  <c:v>1477.7310483870967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CE-40B0-AC20-648C7834C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75540208"/>
        <c:axId val="1275539248"/>
      </c:barChart>
      <c:catAx>
        <c:axId val="1275540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539248"/>
        <c:crosses val="autoZero"/>
        <c:auto val="1"/>
        <c:lblAlgn val="ctr"/>
        <c:lblOffset val="100"/>
        <c:noMultiLvlLbl val="0"/>
      </c:catAx>
      <c:valAx>
        <c:axId val="127553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540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Total Paid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Totals!$G$23:$G$27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Totals!$H$23:$H$27</c:f>
              <c:numCache>
                <c:formatCode>_("$"* #,##0.00_);_("$"* \(#,##0.00\);_("$"* "-"??_);_(@_)</c:formatCode>
                <c:ptCount val="5"/>
                <c:pt idx="0">
                  <c:v>22185015.730000071</c:v>
                </c:pt>
                <c:pt idx="1">
                  <c:v>26237510.18</c:v>
                </c:pt>
                <c:pt idx="2">
                  <c:v>21706526.929999977</c:v>
                </c:pt>
                <c:pt idx="3">
                  <c:v>24884610.590000268</c:v>
                </c:pt>
                <c:pt idx="4">
                  <c:v>16485322.529999999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1-4DC7-8F81-09E902E15A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808831"/>
        <c:axId val="105811711"/>
      </c:barChart>
      <c:catAx>
        <c:axId val="105808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11711"/>
        <c:crosses val="autoZero"/>
        <c:auto val="1"/>
        <c:lblAlgn val="ctr"/>
        <c:lblOffset val="100"/>
        <c:noMultiLvlLbl val="0"/>
      </c:catAx>
      <c:valAx>
        <c:axId val="10581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2024 Claim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totals'!$I$51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'Rating Area totals'!$H$52:$H$58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'Rating Area totals'!$I$52:$I$58</c:f>
              <c:numCache>
                <c:formatCode>_(* #,##0_);_(* \(#,##0\);_(* "-"??_);_(@_)</c:formatCode>
                <c:ptCount val="7"/>
                <c:pt idx="0">
                  <c:v>1541</c:v>
                </c:pt>
                <c:pt idx="1">
                  <c:v>4326</c:v>
                </c:pt>
                <c:pt idx="2">
                  <c:v>1095</c:v>
                </c:pt>
                <c:pt idx="3">
                  <c:v>1314</c:v>
                </c:pt>
                <c:pt idx="4">
                  <c:v>630</c:v>
                </c:pt>
                <c:pt idx="5">
                  <c:v>4651</c:v>
                </c:pt>
                <c:pt idx="6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B-457B-962E-8C825698E4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62497887"/>
        <c:axId val="1262482527"/>
      </c:barChart>
      <c:catAx>
        <c:axId val="12624978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482527"/>
        <c:crosses val="autoZero"/>
        <c:auto val="1"/>
        <c:lblAlgn val="ctr"/>
        <c:lblOffset val="100"/>
        <c:noMultiLvlLbl val="0"/>
      </c:catAx>
      <c:valAx>
        <c:axId val="126248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49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totals'!$C$62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'Rating Area totals'!$B$63:$B$69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'Rating Area totals'!$C$63:$C$69</c:f>
              <c:numCache>
                <c:formatCode>_("$"* #,##0.00_);_("$"* \(#,##0.00\);_("$"* "-"??_);_(@_)</c:formatCode>
                <c:ptCount val="7"/>
                <c:pt idx="0">
                  <c:v>35469686.93</c:v>
                </c:pt>
                <c:pt idx="1">
                  <c:v>32690149.529999997</c:v>
                </c:pt>
                <c:pt idx="2">
                  <c:v>11811376.789999999</c:v>
                </c:pt>
                <c:pt idx="3">
                  <c:v>11349061.200000001</c:v>
                </c:pt>
                <c:pt idx="4">
                  <c:v>6279800.3000000007</c:v>
                </c:pt>
                <c:pt idx="5">
                  <c:v>44210697.879999995</c:v>
                </c:pt>
                <c:pt idx="6">
                  <c:v>8111331.4299999997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5-43ED-831B-DD0A91B528C1}"/>
            </c:ext>
          </c:extLst>
        </c:ser>
        <c:ser>
          <c:idx val="1"/>
          <c:order val="1"/>
          <c:tx>
            <c:strRef>
              <c:f>'Rating Area totals'!$D$62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'Rating Area totals'!$B$63:$B$69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'Rating Area totals'!$D$63:$D$69</c:f>
              <c:numCache>
                <c:formatCode>_("$"* #,##0.00_);_("$"* \(#,##0.00\);_("$"* "-"??_);_(@_)</c:formatCode>
                <c:ptCount val="7"/>
                <c:pt idx="0">
                  <c:v>22374731.459999997</c:v>
                </c:pt>
                <c:pt idx="1">
                  <c:v>25844417.699999999</c:v>
                </c:pt>
                <c:pt idx="2">
                  <c:v>7421231.7300000004</c:v>
                </c:pt>
                <c:pt idx="3">
                  <c:v>7523941.4399999995</c:v>
                </c:pt>
                <c:pt idx="4">
                  <c:v>4666560.63</c:v>
                </c:pt>
                <c:pt idx="5">
                  <c:v>36956508.059999995</c:v>
                </c:pt>
                <c:pt idx="6">
                  <c:v>6147248.169999999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5-43ED-831B-DD0A91B52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31094192"/>
        <c:axId val="1631075952"/>
      </c:barChart>
      <c:catAx>
        <c:axId val="1631094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075952"/>
        <c:crosses val="autoZero"/>
        <c:auto val="1"/>
        <c:lblAlgn val="ctr"/>
        <c:lblOffset val="100"/>
        <c:noMultiLvlLbl val="0"/>
      </c:catAx>
      <c:valAx>
        <c:axId val="163107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094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'Rating Area totals'!$I$62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'Rating Area totals'!$H$63:$H$69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'Rating Area totals'!$I$63:$I$69</c:f>
              <c:numCache>
                <c:formatCode>_(* #,##0_);_(* \(#,##0\);_(* "-"??_);_(@_)</c:formatCode>
                <c:ptCount val="7"/>
                <c:pt idx="0">
                  <c:v>11060</c:v>
                </c:pt>
                <c:pt idx="1">
                  <c:v>23963</c:v>
                </c:pt>
                <c:pt idx="2">
                  <c:v>8133</c:v>
                </c:pt>
                <c:pt idx="3">
                  <c:v>8862</c:v>
                </c:pt>
                <c:pt idx="4">
                  <c:v>5662</c:v>
                </c:pt>
                <c:pt idx="5">
                  <c:v>34053</c:v>
                </c:pt>
                <c:pt idx="6">
                  <c:v>4621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D-4270-92AD-79DF320DE5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31079312"/>
        <c:axId val="1631080752"/>
      </c:barChart>
      <c:catAx>
        <c:axId val="163107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Rating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080752"/>
        <c:crosses val="autoZero"/>
        <c:auto val="1"/>
        <c:lblAlgn val="ctr"/>
        <c:lblOffset val="100"/>
        <c:noMultiLvlLbl val="0"/>
      </c:catAx>
      <c:valAx>
        <c:axId val="163108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07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Claim Counts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Totals!$G$30:$G$34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Totals!$H$30:$H$34</c:f>
              <c:numCache>
                <c:formatCode>_(* #,##0_);_(* \(#,##0\);_(* "-"??_);_(@_)</c:formatCode>
                <c:ptCount val="5"/>
                <c:pt idx="0">
                  <c:v>20333</c:v>
                </c:pt>
                <c:pt idx="1">
                  <c:v>21221</c:v>
                </c:pt>
                <c:pt idx="2">
                  <c:v>19439</c:v>
                </c:pt>
                <c:pt idx="3">
                  <c:v>21140</c:v>
                </c:pt>
                <c:pt idx="4">
                  <c:v>14301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1-4115-B314-C9B7693BE7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800671"/>
        <c:axId val="105804991"/>
      </c:barChart>
      <c:catAx>
        <c:axId val="105800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4991"/>
        <c:crosses val="autoZero"/>
        <c:auto val="1"/>
        <c:lblAlgn val="ctr"/>
        <c:lblOffset val="100"/>
        <c:noMultiLvlLbl val="0"/>
      </c:catAx>
      <c:valAx>
        <c:axId val="10580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AMount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Totals'!$F$3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Totals'!$E$4:$E$12</c:f>
              <c:strCache>
                <c:ptCount val="9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  <c:pt idx="6">
                  <c:v>1970s</c:v>
                </c:pt>
                <c:pt idx="7">
                  <c:v>1980s</c:v>
                </c:pt>
                <c:pt idx="8">
                  <c:v>1990s</c:v>
                </c:pt>
              </c:strCache>
            </c:strRef>
          </c:cat>
          <c:val>
            <c:numRef>
              <c:f>'Age Totals'!$F$4:$F$12</c:f>
              <c:numCache>
                <c:formatCode>_("$"* #,##0.00_);_("$"* \(#,##0.00\);_("$"* "-"??_);_(@_)</c:formatCode>
                <c:ptCount val="9"/>
                <c:pt idx="0">
                  <c:v>30</c:v>
                </c:pt>
                <c:pt idx="1">
                  <c:v>603.1</c:v>
                </c:pt>
                <c:pt idx="2">
                  <c:v>941.8</c:v>
                </c:pt>
                <c:pt idx="3">
                  <c:v>794.64</c:v>
                </c:pt>
                <c:pt idx="4">
                  <c:v>2071.0700000000002</c:v>
                </c:pt>
                <c:pt idx="5">
                  <c:v>3453.64</c:v>
                </c:pt>
                <c:pt idx="6">
                  <c:v>3250.18</c:v>
                </c:pt>
                <c:pt idx="7">
                  <c:v>4531.09</c:v>
                </c:pt>
                <c:pt idx="8">
                  <c:v>45.77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6-4941-A452-D525FEA23873}"/>
            </c:ext>
          </c:extLst>
        </c:ser>
        <c:ser>
          <c:idx val="1"/>
          <c:order val="1"/>
          <c:tx>
            <c:strRef>
              <c:f>'Age Totals'!$G$3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Totals'!$E$4:$E$12</c:f>
              <c:strCache>
                <c:ptCount val="9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  <c:pt idx="6">
                  <c:v>1970s</c:v>
                </c:pt>
                <c:pt idx="7">
                  <c:v>1980s</c:v>
                </c:pt>
                <c:pt idx="8">
                  <c:v>1990s</c:v>
                </c:pt>
              </c:strCache>
            </c:strRef>
          </c:cat>
          <c:val>
            <c:numRef>
              <c:f>'Age Totals'!$G$4:$G$12</c:f>
              <c:numCache>
                <c:formatCode>_("$"* #,##0.00_);_("$"* \(#,##0.00\);_("$"* "-"??_);_(@_)</c:formatCode>
                <c:ptCount val="9"/>
                <c:pt idx="0">
                  <c:v>30</c:v>
                </c:pt>
                <c:pt idx="1">
                  <c:v>170.4</c:v>
                </c:pt>
                <c:pt idx="2">
                  <c:v>347.09</c:v>
                </c:pt>
                <c:pt idx="3">
                  <c:v>355.88</c:v>
                </c:pt>
                <c:pt idx="4">
                  <c:v>1734.34</c:v>
                </c:pt>
                <c:pt idx="5">
                  <c:v>2419.56</c:v>
                </c:pt>
                <c:pt idx="6">
                  <c:v>2265.63</c:v>
                </c:pt>
                <c:pt idx="7">
                  <c:v>2219.23</c:v>
                </c:pt>
                <c:pt idx="8">
                  <c:v>45.77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6-4941-A452-D525FEA23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50978895"/>
        <c:axId val="751002415"/>
      </c:barChart>
      <c:catAx>
        <c:axId val="7509788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layout>
            <c:manualLayout>
              <c:xMode val="edge"/>
              <c:yMode val="edge"/>
              <c:x val="0.47961239693523156"/>
              <c:y val="0.855245840883748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02415"/>
        <c:crosses val="autoZero"/>
        <c:auto val="1"/>
        <c:lblAlgn val="ctr"/>
        <c:lblOffset val="100"/>
        <c:noMultiLvlLbl val="0"/>
      </c:catAx>
      <c:valAx>
        <c:axId val="751002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9788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Totals'!$I$3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Totals'!$H$4:$H$12</c:f>
              <c:strCache>
                <c:ptCount val="9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  <c:pt idx="6">
                  <c:v>1970s</c:v>
                </c:pt>
                <c:pt idx="7">
                  <c:v>1980s</c:v>
                </c:pt>
                <c:pt idx="8">
                  <c:v>1990s</c:v>
                </c:pt>
              </c:strCache>
            </c:strRef>
          </c:cat>
          <c:val>
            <c:numRef>
              <c:f>'Age Totals'!$I$4:$I$12</c:f>
              <c:numCache>
                <c:formatCode>_(* #,##0_);_(* \(#,##0\);_(* "-"??_);_(@_)</c:formatCode>
                <c:ptCount val="9"/>
                <c:pt idx="0">
                  <c:v>1</c:v>
                </c:pt>
                <c:pt idx="1">
                  <c:v>422</c:v>
                </c:pt>
                <c:pt idx="2">
                  <c:v>3485</c:v>
                </c:pt>
                <c:pt idx="3">
                  <c:v>6891</c:v>
                </c:pt>
                <c:pt idx="4">
                  <c:v>6603</c:v>
                </c:pt>
                <c:pt idx="5">
                  <c:v>2465</c:v>
                </c:pt>
                <c:pt idx="6">
                  <c:v>347</c:v>
                </c:pt>
                <c:pt idx="7">
                  <c:v>112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A-413F-A755-93D6D3AEC7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9225103"/>
        <c:axId val="619234223"/>
      </c:barChart>
      <c:catAx>
        <c:axId val="6192251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34223"/>
        <c:crosses val="autoZero"/>
        <c:auto val="1"/>
        <c:lblAlgn val="ctr"/>
        <c:lblOffset val="100"/>
        <c:noMultiLvlLbl val="0"/>
      </c:catAx>
      <c:valAx>
        <c:axId val="619234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25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Totals'!$C$19</c:f>
              <c:strCache>
                <c:ptCount val="1"/>
                <c:pt idx="0">
                  <c:v>Allowed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Totals'!$B$20:$B$29</c:f>
              <c:strCache>
                <c:ptCount val="10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  <c:pt idx="6">
                  <c:v>1970s</c:v>
                </c:pt>
                <c:pt idx="7">
                  <c:v>1980s</c:v>
                </c:pt>
                <c:pt idx="8">
                  <c:v>1990s</c:v>
                </c:pt>
                <c:pt idx="9">
                  <c:v>2000s</c:v>
                </c:pt>
              </c:strCache>
            </c:strRef>
          </c:cat>
          <c:val>
            <c:numRef>
              <c:f>'Age Totals'!$C$20:$C$29</c:f>
              <c:numCache>
                <c:formatCode>_("$"* #,##0.00_);_("$"* \(#,##0.00\);_("$"* "-"??_);_(@_)</c:formatCode>
                <c:ptCount val="10"/>
                <c:pt idx="0">
                  <c:v>30</c:v>
                </c:pt>
                <c:pt idx="1">
                  <c:v>181941.49</c:v>
                </c:pt>
                <c:pt idx="2">
                  <c:v>3608228.63</c:v>
                </c:pt>
                <c:pt idx="3">
                  <c:v>4764326.75</c:v>
                </c:pt>
                <c:pt idx="4">
                  <c:v>15494793.6</c:v>
                </c:pt>
                <c:pt idx="5">
                  <c:v>10297142.890000001</c:v>
                </c:pt>
                <c:pt idx="6">
                  <c:v>2320527.75</c:v>
                </c:pt>
                <c:pt idx="7">
                  <c:v>99690.240000000005</c:v>
                </c:pt>
                <c:pt idx="8">
                  <c:v>150035.64000000001</c:v>
                </c:pt>
                <c:pt idx="9">
                  <c:v>2109.4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A-404F-AFF8-20AF5A76395B}"/>
            </c:ext>
          </c:extLst>
        </c:ser>
        <c:ser>
          <c:idx val="1"/>
          <c:order val="1"/>
          <c:tx>
            <c:strRef>
              <c:f>'Age Totals'!$D$19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'Age Totals'!$B$20:$B$29</c:f>
              <c:strCache>
                <c:ptCount val="10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  <c:pt idx="6">
                  <c:v>1970s</c:v>
                </c:pt>
                <c:pt idx="7">
                  <c:v>1980s</c:v>
                </c:pt>
                <c:pt idx="8">
                  <c:v>1990s</c:v>
                </c:pt>
                <c:pt idx="9">
                  <c:v>2000s</c:v>
                </c:pt>
              </c:strCache>
            </c:strRef>
          </c:cat>
          <c:val>
            <c:numRef>
              <c:f>'Age Totals'!$D$20:$D$29</c:f>
              <c:numCache>
                <c:formatCode>_("$"* #,##0.00_);_("$"* \(#,##0.00\);_("$"* "-"??_);_(@_)</c:formatCode>
                <c:ptCount val="10"/>
                <c:pt idx="0">
                  <c:v>30</c:v>
                </c:pt>
                <c:pt idx="1">
                  <c:v>58983.07</c:v>
                </c:pt>
                <c:pt idx="2">
                  <c:v>1067239.48</c:v>
                </c:pt>
                <c:pt idx="3">
                  <c:v>2474242.09</c:v>
                </c:pt>
                <c:pt idx="4">
                  <c:v>12598516.01</c:v>
                </c:pt>
                <c:pt idx="5">
                  <c:v>7977426.1100000003</c:v>
                </c:pt>
                <c:pt idx="6">
                  <c:v>1824900.39</c:v>
                </c:pt>
                <c:pt idx="7">
                  <c:v>84047.87</c:v>
                </c:pt>
                <c:pt idx="8">
                  <c:v>150045.76000000001</c:v>
                </c:pt>
                <c:pt idx="9">
                  <c:v>2109.4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A-404F-AFF8-20AF5A763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19235663"/>
        <c:axId val="619249103"/>
      </c:barChart>
      <c:catAx>
        <c:axId val="619235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layout>
            <c:manualLayout>
              <c:xMode val="edge"/>
              <c:yMode val="edge"/>
              <c:x val="0.49502902620782796"/>
              <c:y val="0.87187371772813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49103"/>
        <c:crosses val="autoZero"/>
        <c:auto val="1"/>
        <c:lblAlgn val="ctr"/>
        <c:lblOffset val="100"/>
        <c:noMultiLvlLbl val="0"/>
      </c:catAx>
      <c:valAx>
        <c:axId val="619249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356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Totals'!$I$19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Totals'!$H$20:$H$29</c:f>
              <c:strCache>
                <c:ptCount val="10"/>
                <c:pt idx="0">
                  <c:v>1910s</c:v>
                </c:pt>
                <c:pt idx="1">
                  <c:v>1920s</c:v>
                </c:pt>
                <c:pt idx="2">
                  <c:v>1930s</c:v>
                </c:pt>
                <c:pt idx="3">
                  <c:v>1940s</c:v>
                </c:pt>
                <c:pt idx="4">
                  <c:v>1950s</c:v>
                </c:pt>
                <c:pt idx="5">
                  <c:v>1960s</c:v>
                </c:pt>
                <c:pt idx="6">
                  <c:v>1970s</c:v>
                </c:pt>
                <c:pt idx="7">
                  <c:v>1980s</c:v>
                </c:pt>
                <c:pt idx="8">
                  <c:v>1990s</c:v>
                </c:pt>
                <c:pt idx="9">
                  <c:v>2000s</c:v>
                </c:pt>
              </c:strCache>
            </c:strRef>
          </c:cat>
          <c:val>
            <c:numRef>
              <c:f>'Age Totals'!$I$20:$I$29</c:f>
              <c:numCache>
                <c:formatCode>_(* #,##0_);_(* \(#,##0\);_(* "-"??_);_(@_)</c:formatCode>
                <c:ptCount val="10"/>
                <c:pt idx="0">
                  <c:v>1</c:v>
                </c:pt>
                <c:pt idx="1">
                  <c:v>229</c:v>
                </c:pt>
                <c:pt idx="2">
                  <c:v>3095</c:v>
                </c:pt>
                <c:pt idx="3">
                  <c:v>6688</c:v>
                </c:pt>
                <c:pt idx="4">
                  <c:v>7588</c:v>
                </c:pt>
                <c:pt idx="5">
                  <c:v>3059</c:v>
                </c:pt>
                <c:pt idx="6">
                  <c:v>465</c:v>
                </c:pt>
                <c:pt idx="7">
                  <c:v>60</c:v>
                </c:pt>
                <c:pt idx="8">
                  <c:v>36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A-4E42-8E47-7B77A2CD27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9218383"/>
        <c:axId val="619222223"/>
      </c:barChart>
      <c:catAx>
        <c:axId val="61921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22223"/>
        <c:crosses val="autoZero"/>
        <c:auto val="1"/>
        <c:lblAlgn val="ctr"/>
        <c:lblOffset val="100"/>
        <c:noMultiLvlLbl val="0"/>
      </c:catAx>
      <c:valAx>
        <c:axId val="619222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Claim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18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6FEDD-CC1C-42A2-80DB-87346883579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8A34AFC-C17D-4E3B-B80B-0A159E739455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1300 SW Arrowhead Road, Topeka, KS 66604  </a:t>
          </a:r>
          <a:endParaRPr lang="en-US" dirty="0">
            <a:solidFill>
              <a:schemeClr val="bg1"/>
            </a:solidFill>
          </a:endParaRPr>
        </a:p>
      </dgm:t>
    </dgm:pt>
    <dgm:pt modelId="{8554B880-2455-4789-81ED-D02D2ADF060A}" type="parTrans" cxnId="{C2DE1E96-6D39-4E64-A1A7-BA8D5CA10A11}">
      <dgm:prSet/>
      <dgm:spPr/>
      <dgm:t>
        <a:bodyPr/>
        <a:lstStyle/>
        <a:p>
          <a:endParaRPr lang="en-US"/>
        </a:p>
      </dgm:t>
    </dgm:pt>
    <dgm:pt modelId="{E628DCE1-E9A2-45B0-93D9-E9D57E4EC98D}" type="sibTrans" cxnId="{C2DE1E96-6D39-4E64-A1A7-BA8D5CA10A11}">
      <dgm:prSet/>
      <dgm:spPr/>
      <dgm:t>
        <a:bodyPr/>
        <a:lstStyle/>
        <a:p>
          <a:endParaRPr lang="en-US"/>
        </a:p>
      </dgm:t>
    </dgm:pt>
    <dgm:pt modelId="{0A6174E3-8808-4EAF-96E3-66F9ED69B9BE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785-296-3071</a:t>
          </a:r>
          <a:endParaRPr lang="en-US" dirty="0">
            <a:solidFill>
              <a:schemeClr val="bg1"/>
            </a:solidFill>
          </a:endParaRPr>
        </a:p>
      </dgm:t>
    </dgm:pt>
    <dgm:pt modelId="{CF676DBC-ADA0-4CCD-899E-36CF9E9B30DA}" type="sibTrans" cxnId="{4882B0E6-CF77-4F2E-8787-55568A358AEB}">
      <dgm:prSet/>
      <dgm:spPr/>
      <dgm:t>
        <a:bodyPr/>
        <a:lstStyle/>
        <a:p>
          <a:endParaRPr lang="en-US"/>
        </a:p>
      </dgm:t>
    </dgm:pt>
    <dgm:pt modelId="{7E6BDDE3-2A1A-4092-925B-17D11A47BD50}" type="parTrans" cxnId="{4882B0E6-CF77-4F2E-8787-55568A358AEB}">
      <dgm:prSet/>
      <dgm:spPr/>
      <dgm:t>
        <a:bodyPr/>
        <a:lstStyle/>
        <a:p>
          <a:endParaRPr lang="en-US"/>
        </a:p>
      </dgm:t>
    </dgm:pt>
    <dgm:pt modelId="{F43DCABE-B024-4F93-9B63-46095B5F5D29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KDOI@ks.gov</a:t>
          </a:r>
          <a:endParaRPr lang="en-US" dirty="0">
            <a:solidFill>
              <a:schemeClr val="bg1"/>
            </a:solidFill>
          </a:endParaRPr>
        </a:p>
      </dgm:t>
    </dgm:pt>
    <dgm:pt modelId="{8C8B863F-36B0-4C27-99A5-9F392B2F650B}" type="parTrans" cxnId="{BB1543E6-208C-4FD1-9DA1-17E58AE0DE3B}">
      <dgm:prSet/>
      <dgm:spPr/>
      <dgm:t>
        <a:bodyPr/>
        <a:lstStyle/>
        <a:p>
          <a:endParaRPr lang="en-US"/>
        </a:p>
      </dgm:t>
    </dgm:pt>
    <dgm:pt modelId="{ACFC0EA5-69C2-43AE-A208-55C3A07D3335}" type="sibTrans" cxnId="{BB1543E6-208C-4FD1-9DA1-17E58AE0DE3B}">
      <dgm:prSet/>
      <dgm:spPr/>
      <dgm:t>
        <a:bodyPr/>
        <a:lstStyle/>
        <a:p>
          <a:endParaRPr lang="en-US"/>
        </a:p>
      </dgm:t>
    </dgm:pt>
    <dgm:pt modelId="{0CE81910-438B-445D-B20B-49F5E2947A21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insurance.kansas.gov</a:t>
          </a:r>
        </a:p>
      </dgm:t>
    </dgm:pt>
    <dgm:pt modelId="{1790F666-F3AE-4468-89BC-02C7BBF03E9D}" type="parTrans" cxnId="{A629698C-E324-4AF4-98E6-E236407C45DE}">
      <dgm:prSet/>
      <dgm:spPr/>
      <dgm:t>
        <a:bodyPr/>
        <a:lstStyle/>
        <a:p>
          <a:endParaRPr lang="en-US"/>
        </a:p>
      </dgm:t>
    </dgm:pt>
    <dgm:pt modelId="{365FD5C7-27AE-4930-B446-AE94D38EE9DE}" type="sibTrans" cxnId="{A629698C-E324-4AF4-98E6-E236407C45DE}">
      <dgm:prSet/>
      <dgm:spPr/>
      <dgm:t>
        <a:bodyPr/>
        <a:lstStyle/>
        <a:p>
          <a:endParaRPr lang="en-US"/>
        </a:p>
      </dgm:t>
    </dgm:pt>
    <dgm:pt modelId="{2493022A-7341-4719-B265-CDF9811D4403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@KSinsurancedept</a:t>
          </a:r>
        </a:p>
      </dgm:t>
    </dgm:pt>
    <dgm:pt modelId="{8A0E44EA-9C72-46BA-9B8F-F8063B1838EC}" type="parTrans" cxnId="{0A3BA2A0-12A3-4682-92B7-76CF2775F2A4}">
      <dgm:prSet/>
      <dgm:spPr/>
      <dgm:t>
        <a:bodyPr/>
        <a:lstStyle/>
        <a:p>
          <a:endParaRPr lang="en-US"/>
        </a:p>
      </dgm:t>
    </dgm:pt>
    <dgm:pt modelId="{D5C3280C-FCBE-4282-B681-639D7B320C3A}" type="sibTrans" cxnId="{0A3BA2A0-12A3-4682-92B7-76CF2775F2A4}">
      <dgm:prSet/>
      <dgm:spPr/>
      <dgm:t>
        <a:bodyPr/>
        <a:lstStyle/>
        <a:p>
          <a:endParaRPr lang="en-US"/>
        </a:p>
      </dgm:t>
    </dgm:pt>
    <dgm:pt modelId="{637C43B7-5F24-4E2E-90F3-D4C6E9FF86D9}" type="pres">
      <dgm:prSet presAssocID="{6406FEDD-CC1C-42A2-80DB-873468835793}" presName="linearFlow" presStyleCnt="0">
        <dgm:presLayoutVars>
          <dgm:dir/>
          <dgm:resizeHandles val="exact"/>
        </dgm:presLayoutVars>
      </dgm:prSet>
      <dgm:spPr/>
    </dgm:pt>
    <dgm:pt modelId="{690483A3-FEF3-4A9E-ABDB-0CBA4DFE9009}" type="pres">
      <dgm:prSet presAssocID="{0A6174E3-8808-4EAF-96E3-66F9ED69B9BE}" presName="composite" presStyleCnt="0"/>
      <dgm:spPr/>
    </dgm:pt>
    <dgm:pt modelId="{0A58F761-A4F1-46B3-BCBF-D05DD861A63C}" type="pres">
      <dgm:prSet presAssocID="{0A6174E3-8808-4EAF-96E3-66F9ED69B9BE}" presName="imgShp" presStyleLbl="fgImgPlace1" presStyleIdx="0" presStyleCnt="5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5F02BF46-A860-453E-9E6E-860E7482169C}" type="pres">
      <dgm:prSet presAssocID="{0A6174E3-8808-4EAF-96E3-66F9ED69B9BE}" presName="txShp" presStyleLbl="node1" presStyleIdx="0" presStyleCnt="5">
        <dgm:presLayoutVars>
          <dgm:bulletEnabled val="1"/>
        </dgm:presLayoutVars>
      </dgm:prSet>
      <dgm:spPr/>
    </dgm:pt>
    <dgm:pt modelId="{7C9A7C05-A176-416C-9330-094A12182365}" type="pres">
      <dgm:prSet presAssocID="{CF676DBC-ADA0-4CCD-899E-36CF9E9B30DA}" presName="spacing" presStyleCnt="0"/>
      <dgm:spPr/>
    </dgm:pt>
    <dgm:pt modelId="{FBB89B40-1A36-4241-9981-A89149791FC6}" type="pres">
      <dgm:prSet presAssocID="{F43DCABE-B024-4F93-9B63-46095B5F5D29}" presName="composite" presStyleCnt="0"/>
      <dgm:spPr/>
    </dgm:pt>
    <dgm:pt modelId="{653138BF-2BED-447C-87F3-D2F35171932A}" type="pres">
      <dgm:prSet presAssocID="{F43DCABE-B024-4F93-9B63-46095B5F5D29}" presName="imgShp" presStyleLbl="fgImgPlace1" presStyleIdx="1" presStyleCnt="5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292BE56B-9F7B-4E71-9924-CF78107620E5}" type="pres">
      <dgm:prSet presAssocID="{F43DCABE-B024-4F93-9B63-46095B5F5D29}" presName="txShp" presStyleLbl="node1" presStyleIdx="1" presStyleCnt="5">
        <dgm:presLayoutVars>
          <dgm:bulletEnabled val="1"/>
        </dgm:presLayoutVars>
      </dgm:prSet>
      <dgm:spPr/>
    </dgm:pt>
    <dgm:pt modelId="{6FB0FB59-9E0C-4ABF-BB62-4068F927664A}" type="pres">
      <dgm:prSet presAssocID="{ACFC0EA5-69C2-43AE-A208-55C3A07D3335}" presName="spacing" presStyleCnt="0"/>
      <dgm:spPr/>
    </dgm:pt>
    <dgm:pt modelId="{E94E77BF-6A70-469D-BAD0-2247A0F65C48}" type="pres">
      <dgm:prSet presAssocID="{0CE81910-438B-445D-B20B-49F5E2947A21}" presName="composite" presStyleCnt="0"/>
      <dgm:spPr/>
    </dgm:pt>
    <dgm:pt modelId="{F042ABA3-F2BB-464E-B279-0DF66976C17E}" type="pres">
      <dgm:prSet presAssocID="{0CE81910-438B-445D-B20B-49F5E2947A21}" presName="imgShp" presStyleLbl="fgImgPlace1" presStyleIdx="2" presStyleCnt="5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EEF2C75E-94A5-43E0-AC55-37D438D4945F}" type="pres">
      <dgm:prSet presAssocID="{0CE81910-438B-445D-B20B-49F5E2947A21}" presName="txShp" presStyleLbl="node1" presStyleIdx="2" presStyleCnt="5">
        <dgm:presLayoutVars>
          <dgm:bulletEnabled val="1"/>
        </dgm:presLayoutVars>
      </dgm:prSet>
      <dgm:spPr/>
    </dgm:pt>
    <dgm:pt modelId="{6BE8DE73-A4A0-46FC-974C-CD09DEE3195A}" type="pres">
      <dgm:prSet presAssocID="{365FD5C7-27AE-4930-B446-AE94D38EE9DE}" presName="spacing" presStyleCnt="0"/>
      <dgm:spPr/>
    </dgm:pt>
    <dgm:pt modelId="{724A425E-22EB-4090-9302-76CD5932300D}" type="pres">
      <dgm:prSet presAssocID="{2493022A-7341-4719-B265-CDF9811D4403}" presName="composite" presStyleCnt="0"/>
      <dgm:spPr/>
    </dgm:pt>
    <dgm:pt modelId="{96F7F8C0-ACA8-4F7C-A253-47C52EDAF4B2}" type="pres">
      <dgm:prSet presAssocID="{2493022A-7341-4719-B265-CDF9811D4403}" presName="imgShp" presStyleLbl="fgImgPlace1" presStyleIdx="3" presStyleCnt="5"/>
      <dgm:spPr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0F8EC250-5037-45E3-8E5C-F16B6976E99F}" type="pres">
      <dgm:prSet presAssocID="{2493022A-7341-4719-B265-CDF9811D4403}" presName="txShp" presStyleLbl="node1" presStyleIdx="3" presStyleCnt="5">
        <dgm:presLayoutVars>
          <dgm:bulletEnabled val="1"/>
        </dgm:presLayoutVars>
      </dgm:prSet>
      <dgm:spPr/>
    </dgm:pt>
    <dgm:pt modelId="{4EAE04EB-0BEB-4332-84A8-D2D95E819EDD}" type="pres">
      <dgm:prSet presAssocID="{D5C3280C-FCBE-4282-B681-639D7B320C3A}" presName="spacing" presStyleCnt="0"/>
      <dgm:spPr/>
    </dgm:pt>
    <dgm:pt modelId="{C7EB28B9-928F-4106-9B89-D2F2C70E718D}" type="pres">
      <dgm:prSet presAssocID="{18A34AFC-C17D-4E3B-B80B-0A159E739455}" presName="composite" presStyleCnt="0"/>
      <dgm:spPr/>
    </dgm:pt>
    <dgm:pt modelId="{3CF4899D-1B18-4FE0-8FC7-53ADE222F46D}" type="pres">
      <dgm:prSet presAssocID="{18A34AFC-C17D-4E3B-B80B-0A159E739455}" presName="imgShp" presStyleLbl="fgImgPlace1" presStyleIdx="4" presStyleCnt="5"/>
      <dgm:spPr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Marker with solid fill"/>
        </a:ext>
      </dgm:extLst>
    </dgm:pt>
    <dgm:pt modelId="{989EEFB0-21C8-4E3D-83AE-88F7B9B98D20}" type="pres">
      <dgm:prSet presAssocID="{18A34AFC-C17D-4E3B-B80B-0A159E739455}" presName="txShp" presStyleLbl="node1" presStyleIdx="4" presStyleCnt="5">
        <dgm:presLayoutVars>
          <dgm:bulletEnabled val="1"/>
        </dgm:presLayoutVars>
      </dgm:prSet>
      <dgm:spPr/>
    </dgm:pt>
  </dgm:ptLst>
  <dgm:cxnLst>
    <dgm:cxn modelId="{364DE822-BECA-481A-A4D5-CF5BB74B4A87}" type="presOf" srcId="{0CE81910-438B-445D-B20B-49F5E2947A21}" destId="{EEF2C75E-94A5-43E0-AC55-37D438D4945F}" srcOrd="0" destOrd="0" presId="urn:microsoft.com/office/officeart/2005/8/layout/vList3"/>
    <dgm:cxn modelId="{CFAF8526-B947-4F75-B837-674A23A18B74}" type="presOf" srcId="{F43DCABE-B024-4F93-9B63-46095B5F5D29}" destId="{292BE56B-9F7B-4E71-9924-CF78107620E5}" srcOrd="0" destOrd="0" presId="urn:microsoft.com/office/officeart/2005/8/layout/vList3"/>
    <dgm:cxn modelId="{EE94844B-E48B-4D0B-80D7-D077BA49F8FD}" type="presOf" srcId="{18A34AFC-C17D-4E3B-B80B-0A159E739455}" destId="{989EEFB0-21C8-4E3D-83AE-88F7B9B98D20}" srcOrd="0" destOrd="0" presId="urn:microsoft.com/office/officeart/2005/8/layout/vList3"/>
    <dgm:cxn modelId="{2410F857-0CF8-4612-9141-DCB96F954E38}" type="presOf" srcId="{0A6174E3-8808-4EAF-96E3-66F9ED69B9BE}" destId="{5F02BF46-A860-453E-9E6E-860E7482169C}" srcOrd="0" destOrd="0" presId="urn:microsoft.com/office/officeart/2005/8/layout/vList3"/>
    <dgm:cxn modelId="{A629698C-E324-4AF4-98E6-E236407C45DE}" srcId="{6406FEDD-CC1C-42A2-80DB-873468835793}" destId="{0CE81910-438B-445D-B20B-49F5E2947A21}" srcOrd="2" destOrd="0" parTransId="{1790F666-F3AE-4468-89BC-02C7BBF03E9D}" sibTransId="{365FD5C7-27AE-4930-B446-AE94D38EE9DE}"/>
    <dgm:cxn modelId="{C2DE1E96-6D39-4E64-A1A7-BA8D5CA10A11}" srcId="{6406FEDD-CC1C-42A2-80DB-873468835793}" destId="{18A34AFC-C17D-4E3B-B80B-0A159E739455}" srcOrd="4" destOrd="0" parTransId="{8554B880-2455-4789-81ED-D02D2ADF060A}" sibTransId="{E628DCE1-E9A2-45B0-93D9-E9D57E4EC98D}"/>
    <dgm:cxn modelId="{44A4929A-B6F6-4CA2-BC30-F7FED5EF164C}" type="presOf" srcId="{2493022A-7341-4719-B265-CDF9811D4403}" destId="{0F8EC250-5037-45E3-8E5C-F16B6976E99F}" srcOrd="0" destOrd="0" presId="urn:microsoft.com/office/officeart/2005/8/layout/vList3"/>
    <dgm:cxn modelId="{0A3BA2A0-12A3-4682-92B7-76CF2775F2A4}" srcId="{6406FEDD-CC1C-42A2-80DB-873468835793}" destId="{2493022A-7341-4719-B265-CDF9811D4403}" srcOrd="3" destOrd="0" parTransId="{8A0E44EA-9C72-46BA-9B8F-F8063B1838EC}" sibTransId="{D5C3280C-FCBE-4282-B681-639D7B320C3A}"/>
    <dgm:cxn modelId="{BB1543E6-208C-4FD1-9DA1-17E58AE0DE3B}" srcId="{6406FEDD-CC1C-42A2-80DB-873468835793}" destId="{F43DCABE-B024-4F93-9B63-46095B5F5D29}" srcOrd="1" destOrd="0" parTransId="{8C8B863F-36B0-4C27-99A5-9F392B2F650B}" sibTransId="{ACFC0EA5-69C2-43AE-A208-55C3A07D3335}"/>
    <dgm:cxn modelId="{4882B0E6-CF77-4F2E-8787-55568A358AEB}" srcId="{6406FEDD-CC1C-42A2-80DB-873468835793}" destId="{0A6174E3-8808-4EAF-96E3-66F9ED69B9BE}" srcOrd="0" destOrd="0" parTransId="{7E6BDDE3-2A1A-4092-925B-17D11A47BD50}" sibTransId="{CF676DBC-ADA0-4CCD-899E-36CF9E9B30DA}"/>
    <dgm:cxn modelId="{E945EEF4-9729-4748-86AE-A5AD28D03558}" type="presOf" srcId="{6406FEDD-CC1C-42A2-80DB-873468835793}" destId="{637C43B7-5F24-4E2E-90F3-D4C6E9FF86D9}" srcOrd="0" destOrd="0" presId="urn:microsoft.com/office/officeart/2005/8/layout/vList3"/>
    <dgm:cxn modelId="{13A7EAB4-1D80-4E0B-A2FD-634D03CC699A}" type="presParOf" srcId="{637C43B7-5F24-4E2E-90F3-D4C6E9FF86D9}" destId="{690483A3-FEF3-4A9E-ABDB-0CBA4DFE9009}" srcOrd="0" destOrd="0" presId="urn:microsoft.com/office/officeart/2005/8/layout/vList3"/>
    <dgm:cxn modelId="{7DBD4A49-AC02-4F81-B6D5-91085F2964B0}" type="presParOf" srcId="{690483A3-FEF3-4A9E-ABDB-0CBA4DFE9009}" destId="{0A58F761-A4F1-46B3-BCBF-D05DD861A63C}" srcOrd="0" destOrd="0" presId="urn:microsoft.com/office/officeart/2005/8/layout/vList3"/>
    <dgm:cxn modelId="{D3EBBA85-51E1-4F58-BB18-8F6F69DEA2AA}" type="presParOf" srcId="{690483A3-FEF3-4A9E-ABDB-0CBA4DFE9009}" destId="{5F02BF46-A860-453E-9E6E-860E7482169C}" srcOrd="1" destOrd="0" presId="urn:microsoft.com/office/officeart/2005/8/layout/vList3"/>
    <dgm:cxn modelId="{093E8E5B-2863-4EEE-8C52-68FF228B5BC4}" type="presParOf" srcId="{637C43B7-5F24-4E2E-90F3-D4C6E9FF86D9}" destId="{7C9A7C05-A176-416C-9330-094A12182365}" srcOrd="1" destOrd="0" presId="urn:microsoft.com/office/officeart/2005/8/layout/vList3"/>
    <dgm:cxn modelId="{425C56FC-92D4-495B-90EA-BF370DB87375}" type="presParOf" srcId="{637C43B7-5F24-4E2E-90F3-D4C6E9FF86D9}" destId="{FBB89B40-1A36-4241-9981-A89149791FC6}" srcOrd="2" destOrd="0" presId="urn:microsoft.com/office/officeart/2005/8/layout/vList3"/>
    <dgm:cxn modelId="{1C898450-DF48-4A07-8240-22A661FC1042}" type="presParOf" srcId="{FBB89B40-1A36-4241-9981-A89149791FC6}" destId="{653138BF-2BED-447C-87F3-D2F35171932A}" srcOrd="0" destOrd="0" presId="urn:microsoft.com/office/officeart/2005/8/layout/vList3"/>
    <dgm:cxn modelId="{773D0728-6501-46D4-8D15-4D0904F1D3D5}" type="presParOf" srcId="{FBB89B40-1A36-4241-9981-A89149791FC6}" destId="{292BE56B-9F7B-4E71-9924-CF78107620E5}" srcOrd="1" destOrd="0" presId="urn:microsoft.com/office/officeart/2005/8/layout/vList3"/>
    <dgm:cxn modelId="{A3BC98E2-389D-4BC7-A172-9F07C6EF499B}" type="presParOf" srcId="{637C43B7-5F24-4E2E-90F3-D4C6E9FF86D9}" destId="{6FB0FB59-9E0C-4ABF-BB62-4068F927664A}" srcOrd="3" destOrd="0" presId="urn:microsoft.com/office/officeart/2005/8/layout/vList3"/>
    <dgm:cxn modelId="{C18B0300-ABDB-4156-B1D7-625B49140A00}" type="presParOf" srcId="{637C43B7-5F24-4E2E-90F3-D4C6E9FF86D9}" destId="{E94E77BF-6A70-469D-BAD0-2247A0F65C48}" srcOrd="4" destOrd="0" presId="urn:microsoft.com/office/officeart/2005/8/layout/vList3"/>
    <dgm:cxn modelId="{A52B9474-14D4-4D23-97E7-F132E6F05913}" type="presParOf" srcId="{E94E77BF-6A70-469D-BAD0-2247A0F65C48}" destId="{F042ABA3-F2BB-464E-B279-0DF66976C17E}" srcOrd="0" destOrd="0" presId="urn:microsoft.com/office/officeart/2005/8/layout/vList3"/>
    <dgm:cxn modelId="{7E71658C-4234-491E-83B6-452D942C555E}" type="presParOf" srcId="{E94E77BF-6A70-469D-BAD0-2247A0F65C48}" destId="{EEF2C75E-94A5-43E0-AC55-37D438D4945F}" srcOrd="1" destOrd="0" presId="urn:microsoft.com/office/officeart/2005/8/layout/vList3"/>
    <dgm:cxn modelId="{89AEC585-8E89-4A20-B374-B52F2C62C59F}" type="presParOf" srcId="{637C43B7-5F24-4E2E-90F3-D4C6E9FF86D9}" destId="{6BE8DE73-A4A0-46FC-974C-CD09DEE3195A}" srcOrd="5" destOrd="0" presId="urn:microsoft.com/office/officeart/2005/8/layout/vList3"/>
    <dgm:cxn modelId="{D0035F6D-FFE6-4EB2-BD2F-4B6EB3135DA9}" type="presParOf" srcId="{637C43B7-5F24-4E2E-90F3-D4C6E9FF86D9}" destId="{724A425E-22EB-4090-9302-76CD5932300D}" srcOrd="6" destOrd="0" presId="urn:microsoft.com/office/officeart/2005/8/layout/vList3"/>
    <dgm:cxn modelId="{9CC6C71F-3964-40C6-9B0C-C825BB5B375A}" type="presParOf" srcId="{724A425E-22EB-4090-9302-76CD5932300D}" destId="{96F7F8C0-ACA8-4F7C-A253-47C52EDAF4B2}" srcOrd="0" destOrd="0" presId="urn:microsoft.com/office/officeart/2005/8/layout/vList3"/>
    <dgm:cxn modelId="{85315E9F-3A78-4A7C-94C6-EC072E1D98B9}" type="presParOf" srcId="{724A425E-22EB-4090-9302-76CD5932300D}" destId="{0F8EC250-5037-45E3-8E5C-F16B6976E99F}" srcOrd="1" destOrd="0" presId="urn:microsoft.com/office/officeart/2005/8/layout/vList3"/>
    <dgm:cxn modelId="{F0E7DD29-7836-40F8-84E1-7EBA19836D0D}" type="presParOf" srcId="{637C43B7-5F24-4E2E-90F3-D4C6E9FF86D9}" destId="{4EAE04EB-0BEB-4332-84A8-D2D95E819EDD}" srcOrd="7" destOrd="0" presId="urn:microsoft.com/office/officeart/2005/8/layout/vList3"/>
    <dgm:cxn modelId="{2E3F7916-8A5A-4628-987F-F5B4E243ED87}" type="presParOf" srcId="{637C43B7-5F24-4E2E-90F3-D4C6E9FF86D9}" destId="{C7EB28B9-928F-4106-9B89-D2F2C70E718D}" srcOrd="8" destOrd="0" presId="urn:microsoft.com/office/officeart/2005/8/layout/vList3"/>
    <dgm:cxn modelId="{D557532F-D559-4D7F-8189-CF77D230DCC1}" type="presParOf" srcId="{C7EB28B9-928F-4106-9B89-D2F2C70E718D}" destId="{3CF4899D-1B18-4FE0-8FC7-53ADE222F46D}" srcOrd="0" destOrd="0" presId="urn:microsoft.com/office/officeart/2005/8/layout/vList3"/>
    <dgm:cxn modelId="{7CBEEDCF-D576-4A44-949D-C71E876F6BE4}" type="presParOf" srcId="{C7EB28B9-928F-4106-9B89-D2F2C70E718D}" destId="{989EEFB0-21C8-4E3D-83AE-88F7B9B98D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6FEDD-CC1C-42A2-80DB-87346883579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8A34AFC-C17D-4E3B-B80B-0A159E739455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1300 SW Arrowhead Road, Topeka, KS 66604  </a:t>
          </a:r>
          <a:endParaRPr lang="en-US" dirty="0">
            <a:solidFill>
              <a:schemeClr val="bg1"/>
            </a:solidFill>
          </a:endParaRPr>
        </a:p>
      </dgm:t>
    </dgm:pt>
    <dgm:pt modelId="{8554B880-2455-4789-81ED-D02D2ADF060A}" type="parTrans" cxnId="{C2DE1E96-6D39-4E64-A1A7-BA8D5CA10A11}">
      <dgm:prSet/>
      <dgm:spPr/>
      <dgm:t>
        <a:bodyPr/>
        <a:lstStyle/>
        <a:p>
          <a:endParaRPr lang="en-US"/>
        </a:p>
      </dgm:t>
    </dgm:pt>
    <dgm:pt modelId="{E628DCE1-E9A2-45B0-93D9-E9D57E4EC98D}" type="sibTrans" cxnId="{C2DE1E96-6D39-4E64-A1A7-BA8D5CA10A11}">
      <dgm:prSet/>
      <dgm:spPr/>
      <dgm:t>
        <a:bodyPr/>
        <a:lstStyle/>
        <a:p>
          <a:endParaRPr lang="en-US"/>
        </a:p>
      </dgm:t>
    </dgm:pt>
    <dgm:pt modelId="{0A6174E3-8808-4EAF-96E3-66F9ED69B9BE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785-296-3071</a:t>
          </a:r>
          <a:endParaRPr lang="en-US" dirty="0">
            <a:solidFill>
              <a:schemeClr val="bg1"/>
            </a:solidFill>
          </a:endParaRPr>
        </a:p>
      </dgm:t>
    </dgm:pt>
    <dgm:pt modelId="{CF676DBC-ADA0-4CCD-899E-36CF9E9B30DA}" type="sibTrans" cxnId="{4882B0E6-CF77-4F2E-8787-55568A358AEB}">
      <dgm:prSet/>
      <dgm:spPr/>
      <dgm:t>
        <a:bodyPr/>
        <a:lstStyle/>
        <a:p>
          <a:endParaRPr lang="en-US"/>
        </a:p>
      </dgm:t>
    </dgm:pt>
    <dgm:pt modelId="{7E6BDDE3-2A1A-4092-925B-17D11A47BD50}" type="parTrans" cxnId="{4882B0E6-CF77-4F2E-8787-55568A358AEB}">
      <dgm:prSet/>
      <dgm:spPr/>
      <dgm:t>
        <a:bodyPr/>
        <a:lstStyle/>
        <a:p>
          <a:endParaRPr lang="en-US"/>
        </a:p>
      </dgm:t>
    </dgm:pt>
    <dgm:pt modelId="{F43DCABE-B024-4F93-9B63-46095B5F5D29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KDOI@ks.gov</a:t>
          </a:r>
          <a:endParaRPr lang="en-US" dirty="0">
            <a:solidFill>
              <a:schemeClr val="bg1"/>
            </a:solidFill>
          </a:endParaRPr>
        </a:p>
      </dgm:t>
    </dgm:pt>
    <dgm:pt modelId="{8C8B863F-36B0-4C27-99A5-9F392B2F650B}" type="parTrans" cxnId="{BB1543E6-208C-4FD1-9DA1-17E58AE0DE3B}">
      <dgm:prSet/>
      <dgm:spPr/>
      <dgm:t>
        <a:bodyPr/>
        <a:lstStyle/>
        <a:p>
          <a:endParaRPr lang="en-US"/>
        </a:p>
      </dgm:t>
    </dgm:pt>
    <dgm:pt modelId="{ACFC0EA5-69C2-43AE-A208-55C3A07D3335}" type="sibTrans" cxnId="{BB1543E6-208C-4FD1-9DA1-17E58AE0DE3B}">
      <dgm:prSet/>
      <dgm:spPr/>
      <dgm:t>
        <a:bodyPr/>
        <a:lstStyle/>
        <a:p>
          <a:endParaRPr lang="en-US"/>
        </a:p>
      </dgm:t>
    </dgm:pt>
    <dgm:pt modelId="{0CE81910-438B-445D-B20B-49F5E2947A21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insurance.kansas.gov</a:t>
          </a:r>
        </a:p>
      </dgm:t>
    </dgm:pt>
    <dgm:pt modelId="{1790F666-F3AE-4468-89BC-02C7BBF03E9D}" type="parTrans" cxnId="{A629698C-E324-4AF4-98E6-E236407C45DE}">
      <dgm:prSet/>
      <dgm:spPr/>
      <dgm:t>
        <a:bodyPr/>
        <a:lstStyle/>
        <a:p>
          <a:endParaRPr lang="en-US"/>
        </a:p>
      </dgm:t>
    </dgm:pt>
    <dgm:pt modelId="{365FD5C7-27AE-4930-B446-AE94D38EE9DE}" type="sibTrans" cxnId="{A629698C-E324-4AF4-98E6-E236407C45DE}">
      <dgm:prSet/>
      <dgm:spPr/>
      <dgm:t>
        <a:bodyPr/>
        <a:lstStyle/>
        <a:p>
          <a:endParaRPr lang="en-US"/>
        </a:p>
      </dgm:t>
    </dgm:pt>
    <dgm:pt modelId="{2493022A-7341-4719-B265-CDF9811D4403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@KSinsurancedept</a:t>
          </a:r>
        </a:p>
      </dgm:t>
    </dgm:pt>
    <dgm:pt modelId="{8A0E44EA-9C72-46BA-9B8F-F8063B1838EC}" type="parTrans" cxnId="{0A3BA2A0-12A3-4682-92B7-76CF2775F2A4}">
      <dgm:prSet/>
      <dgm:spPr/>
      <dgm:t>
        <a:bodyPr/>
        <a:lstStyle/>
        <a:p>
          <a:endParaRPr lang="en-US"/>
        </a:p>
      </dgm:t>
    </dgm:pt>
    <dgm:pt modelId="{D5C3280C-FCBE-4282-B681-639D7B320C3A}" type="sibTrans" cxnId="{0A3BA2A0-12A3-4682-92B7-76CF2775F2A4}">
      <dgm:prSet/>
      <dgm:spPr/>
      <dgm:t>
        <a:bodyPr/>
        <a:lstStyle/>
        <a:p>
          <a:endParaRPr lang="en-US"/>
        </a:p>
      </dgm:t>
    </dgm:pt>
    <dgm:pt modelId="{637C43B7-5F24-4E2E-90F3-D4C6E9FF86D9}" type="pres">
      <dgm:prSet presAssocID="{6406FEDD-CC1C-42A2-80DB-873468835793}" presName="linearFlow" presStyleCnt="0">
        <dgm:presLayoutVars>
          <dgm:dir/>
          <dgm:resizeHandles val="exact"/>
        </dgm:presLayoutVars>
      </dgm:prSet>
      <dgm:spPr/>
    </dgm:pt>
    <dgm:pt modelId="{690483A3-FEF3-4A9E-ABDB-0CBA4DFE9009}" type="pres">
      <dgm:prSet presAssocID="{0A6174E3-8808-4EAF-96E3-66F9ED69B9BE}" presName="composite" presStyleCnt="0"/>
      <dgm:spPr/>
    </dgm:pt>
    <dgm:pt modelId="{0A58F761-A4F1-46B3-BCBF-D05DD861A63C}" type="pres">
      <dgm:prSet presAssocID="{0A6174E3-8808-4EAF-96E3-66F9ED69B9BE}" presName="imgShp" presStyleLbl="fgImgPlace1" presStyleIdx="0" presStyleCnt="5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5F02BF46-A860-453E-9E6E-860E7482169C}" type="pres">
      <dgm:prSet presAssocID="{0A6174E3-8808-4EAF-96E3-66F9ED69B9BE}" presName="txShp" presStyleLbl="node1" presStyleIdx="0" presStyleCnt="5">
        <dgm:presLayoutVars>
          <dgm:bulletEnabled val="1"/>
        </dgm:presLayoutVars>
      </dgm:prSet>
      <dgm:spPr/>
    </dgm:pt>
    <dgm:pt modelId="{7C9A7C05-A176-416C-9330-094A12182365}" type="pres">
      <dgm:prSet presAssocID="{CF676DBC-ADA0-4CCD-899E-36CF9E9B30DA}" presName="spacing" presStyleCnt="0"/>
      <dgm:spPr/>
    </dgm:pt>
    <dgm:pt modelId="{FBB89B40-1A36-4241-9981-A89149791FC6}" type="pres">
      <dgm:prSet presAssocID="{F43DCABE-B024-4F93-9B63-46095B5F5D29}" presName="composite" presStyleCnt="0"/>
      <dgm:spPr/>
    </dgm:pt>
    <dgm:pt modelId="{653138BF-2BED-447C-87F3-D2F35171932A}" type="pres">
      <dgm:prSet presAssocID="{F43DCABE-B024-4F93-9B63-46095B5F5D29}" presName="imgShp" presStyleLbl="fgImgPlace1" presStyleIdx="1" presStyleCnt="5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292BE56B-9F7B-4E71-9924-CF78107620E5}" type="pres">
      <dgm:prSet presAssocID="{F43DCABE-B024-4F93-9B63-46095B5F5D29}" presName="txShp" presStyleLbl="node1" presStyleIdx="1" presStyleCnt="5">
        <dgm:presLayoutVars>
          <dgm:bulletEnabled val="1"/>
        </dgm:presLayoutVars>
      </dgm:prSet>
      <dgm:spPr/>
    </dgm:pt>
    <dgm:pt modelId="{6FB0FB59-9E0C-4ABF-BB62-4068F927664A}" type="pres">
      <dgm:prSet presAssocID="{ACFC0EA5-69C2-43AE-A208-55C3A07D3335}" presName="spacing" presStyleCnt="0"/>
      <dgm:spPr/>
    </dgm:pt>
    <dgm:pt modelId="{E94E77BF-6A70-469D-BAD0-2247A0F65C48}" type="pres">
      <dgm:prSet presAssocID="{0CE81910-438B-445D-B20B-49F5E2947A21}" presName="composite" presStyleCnt="0"/>
      <dgm:spPr/>
    </dgm:pt>
    <dgm:pt modelId="{F042ABA3-F2BB-464E-B279-0DF66976C17E}" type="pres">
      <dgm:prSet presAssocID="{0CE81910-438B-445D-B20B-49F5E2947A21}" presName="imgShp" presStyleLbl="fgImgPlace1" presStyleIdx="2" presStyleCnt="5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EEF2C75E-94A5-43E0-AC55-37D438D4945F}" type="pres">
      <dgm:prSet presAssocID="{0CE81910-438B-445D-B20B-49F5E2947A21}" presName="txShp" presStyleLbl="node1" presStyleIdx="2" presStyleCnt="5">
        <dgm:presLayoutVars>
          <dgm:bulletEnabled val="1"/>
        </dgm:presLayoutVars>
      </dgm:prSet>
      <dgm:spPr/>
    </dgm:pt>
    <dgm:pt modelId="{6BE8DE73-A4A0-46FC-974C-CD09DEE3195A}" type="pres">
      <dgm:prSet presAssocID="{365FD5C7-27AE-4930-B446-AE94D38EE9DE}" presName="spacing" presStyleCnt="0"/>
      <dgm:spPr/>
    </dgm:pt>
    <dgm:pt modelId="{724A425E-22EB-4090-9302-76CD5932300D}" type="pres">
      <dgm:prSet presAssocID="{2493022A-7341-4719-B265-CDF9811D4403}" presName="composite" presStyleCnt="0"/>
      <dgm:spPr/>
    </dgm:pt>
    <dgm:pt modelId="{96F7F8C0-ACA8-4F7C-A253-47C52EDAF4B2}" type="pres">
      <dgm:prSet presAssocID="{2493022A-7341-4719-B265-CDF9811D4403}" presName="imgShp" presStyleLbl="fgImgPlace1" presStyleIdx="3" presStyleCnt="5"/>
      <dgm:spPr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0F8EC250-5037-45E3-8E5C-F16B6976E99F}" type="pres">
      <dgm:prSet presAssocID="{2493022A-7341-4719-B265-CDF9811D4403}" presName="txShp" presStyleLbl="node1" presStyleIdx="3" presStyleCnt="5">
        <dgm:presLayoutVars>
          <dgm:bulletEnabled val="1"/>
        </dgm:presLayoutVars>
      </dgm:prSet>
      <dgm:spPr/>
    </dgm:pt>
    <dgm:pt modelId="{4EAE04EB-0BEB-4332-84A8-D2D95E819EDD}" type="pres">
      <dgm:prSet presAssocID="{D5C3280C-FCBE-4282-B681-639D7B320C3A}" presName="spacing" presStyleCnt="0"/>
      <dgm:spPr/>
    </dgm:pt>
    <dgm:pt modelId="{C7EB28B9-928F-4106-9B89-D2F2C70E718D}" type="pres">
      <dgm:prSet presAssocID="{18A34AFC-C17D-4E3B-B80B-0A159E739455}" presName="composite" presStyleCnt="0"/>
      <dgm:spPr/>
    </dgm:pt>
    <dgm:pt modelId="{3CF4899D-1B18-4FE0-8FC7-53ADE222F46D}" type="pres">
      <dgm:prSet presAssocID="{18A34AFC-C17D-4E3B-B80B-0A159E739455}" presName="imgShp" presStyleLbl="fgImgPlace1" presStyleIdx="4" presStyleCnt="5"/>
      <dgm:spPr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Marker with solid fill"/>
        </a:ext>
      </dgm:extLst>
    </dgm:pt>
    <dgm:pt modelId="{989EEFB0-21C8-4E3D-83AE-88F7B9B98D20}" type="pres">
      <dgm:prSet presAssocID="{18A34AFC-C17D-4E3B-B80B-0A159E739455}" presName="txShp" presStyleLbl="node1" presStyleIdx="4" presStyleCnt="5">
        <dgm:presLayoutVars>
          <dgm:bulletEnabled val="1"/>
        </dgm:presLayoutVars>
      </dgm:prSet>
      <dgm:spPr/>
    </dgm:pt>
  </dgm:ptLst>
  <dgm:cxnLst>
    <dgm:cxn modelId="{364DE822-BECA-481A-A4D5-CF5BB74B4A87}" type="presOf" srcId="{0CE81910-438B-445D-B20B-49F5E2947A21}" destId="{EEF2C75E-94A5-43E0-AC55-37D438D4945F}" srcOrd="0" destOrd="0" presId="urn:microsoft.com/office/officeart/2005/8/layout/vList3"/>
    <dgm:cxn modelId="{CFAF8526-B947-4F75-B837-674A23A18B74}" type="presOf" srcId="{F43DCABE-B024-4F93-9B63-46095B5F5D29}" destId="{292BE56B-9F7B-4E71-9924-CF78107620E5}" srcOrd="0" destOrd="0" presId="urn:microsoft.com/office/officeart/2005/8/layout/vList3"/>
    <dgm:cxn modelId="{EE94844B-E48B-4D0B-80D7-D077BA49F8FD}" type="presOf" srcId="{18A34AFC-C17D-4E3B-B80B-0A159E739455}" destId="{989EEFB0-21C8-4E3D-83AE-88F7B9B98D20}" srcOrd="0" destOrd="0" presId="urn:microsoft.com/office/officeart/2005/8/layout/vList3"/>
    <dgm:cxn modelId="{2410F857-0CF8-4612-9141-DCB96F954E38}" type="presOf" srcId="{0A6174E3-8808-4EAF-96E3-66F9ED69B9BE}" destId="{5F02BF46-A860-453E-9E6E-860E7482169C}" srcOrd="0" destOrd="0" presId="urn:microsoft.com/office/officeart/2005/8/layout/vList3"/>
    <dgm:cxn modelId="{A629698C-E324-4AF4-98E6-E236407C45DE}" srcId="{6406FEDD-CC1C-42A2-80DB-873468835793}" destId="{0CE81910-438B-445D-B20B-49F5E2947A21}" srcOrd="2" destOrd="0" parTransId="{1790F666-F3AE-4468-89BC-02C7BBF03E9D}" sibTransId="{365FD5C7-27AE-4930-B446-AE94D38EE9DE}"/>
    <dgm:cxn modelId="{C2DE1E96-6D39-4E64-A1A7-BA8D5CA10A11}" srcId="{6406FEDD-CC1C-42A2-80DB-873468835793}" destId="{18A34AFC-C17D-4E3B-B80B-0A159E739455}" srcOrd="4" destOrd="0" parTransId="{8554B880-2455-4789-81ED-D02D2ADF060A}" sibTransId="{E628DCE1-E9A2-45B0-93D9-E9D57E4EC98D}"/>
    <dgm:cxn modelId="{44A4929A-B6F6-4CA2-BC30-F7FED5EF164C}" type="presOf" srcId="{2493022A-7341-4719-B265-CDF9811D4403}" destId="{0F8EC250-5037-45E3-8E5C-F16B6976E99F}" srcOrd="0" destOrd="0" presId="urn:microsoft.com/office/officeart/2005/8/layout/vList3"/>
    <dgm:cxn modelId="{0A3BA2A0-12A3-4682-92B7-76CF2775F2A4}" srcId="{6406FEDD-CC1C-42A2-80DB-873468835793}" destId="{2493022A-7341-4719-B265-CDF9811D4403}" srcOrd="3" destOrd="0" parTransId="{8A0E44EA-9C72-46BA-9B8F-F8063B1838EC}" sibTransId="{D5C3280C-FCBE-4282-B681-639D7B320C3A}"/>
    <dgm:cxn modelId="{BB1543E6-208C-4FD1-9DA1-17E58AE0DE3B}" srcId="{6406FEDD-CC1C-42A2-80DB-873468835793}" destId="{F43DCABE-B024-4F93-9B63-46095B5F5D29}" srcOrd="1" destOrd="0" parTransId="{8C8B863F-36B0-4C27-99A5-9F392B2F650B}" sibTransId="{ACFC0EA5-69C2-43AE-A208-55C3A07D3335}"/>
    <dgm:cxn modelId="{4882B0E6-CF77-4F2E-8787-55568A358AEB}" srcId="{6406FEDD-CC1C-42A2-80DB-873468835793}" destId="{0A6174E3-8808-4EAF-96E3-66F9ED69B9BE}" srcOrd="0" destOrd="0" parTransId="{7E6BDDE3-2A1A-4092-925B-17D11A47BD50}" sibTransId="{CF676DBC-ADA0-4CCD-899E-36CF9E9B30DA}"/>
    <dgm:cxn modelId="{E945EEF4-9729-4748-86AE-A5AD28D03558}" type="presOf" srcId="{6406FEDD-CC1C-42A2-80DB-873468835793}" destId="{637C43B7-5F24-4E2E-90F3-D4C6E9FF86D9}" srcOrd="0" destOrd="0" presId="urn:microsoft.com/office/officeart/2005/8/layout/vList3"/>
    <dgm:cxn modelId="{13A7EAB4-1D80-4E0B-A2FD-634D03CC699A}" type="presParOf" srcId="{637C43B7-5F24-4E2E-90F3-D4C6E9FF86D9}" destId="{690483A3-FEF3-4A9E-ABDB-0CBA4DFE9009}" srcOrd="0" destOrd="0" presId="urn:microsoft.com/office/officeart/2005/8/layout/vList3"/>
    <dgm:cxn modelId="{7DBD4A49-AC02-4F81-B6D5-91085F2964B0}" type="presParOf" srcId="{690483A3-FEF3-4A9E-ABDB-0CBA4DFE9009}" destId="{0A58F761-A4F1-46B3-BCBF-D05DD861A63C}" srcOrd="0" destOrd="0" presId="urn:microsoft.com/office/officeart/2005/8/layout/vList3"/>
    <dgm:cxn modelId="{D3EBBA85-51E1-4F58-BB18-8F6F69DEA2AA}" type="presParOf" srcId="{690483A3-FEF3-4A9E-ABDB-0CBA4DFE9009}" destId="{5F02BF46-A860-453E-9E6E-860E7482169C}" srcOrd="1" destOrd="0" presId="urn:microsoft.com/office/officeart/2005/8/layout/vList3"/>
    <dgm:cxn modelId="{093E8E5B-2863-4EEE-8C52-68FF228B5BC4}" type="presParOf" srcId="{637C43B7-5F24-4E2E-90F3-D4C6E9FF86D9}" destId="{7C9A7C05-A176-416C-9330-094A12182365}" srcOrd="1" destOrd="0" presId="urn:microsoft.com/office/officeart/2005/8/layout/vList3"/>
    <dgm:cxn modelId="{425C56FC-92D4-495B-90EA-BF370DB87375}" type="presParOf" srcId="{637C43B7-5F24-4E2E-90F3-D4C6E9FF86D9}" destId="{FBB89B40-1A36-4241-9981-A89149791FC6}" srcOrd="2" destOrd="0" presId="urn:microsoft.com/office/officeart/2005/8/layout/vList3"/>
    <dgm:cxn modelId="{1C898450-DF48-4A07-8240-22A661FC1042}" type="presParOf" srcId="{FBB89B40-1A36-4241-9981-A89149791FC6}" destId="{653138BF-2BED-447C-87F3-D2F35171932A}" srcOrd="0" destOrd="0" presId="urn:microsoft.com/office/officeart/2005/8/layout/vList3"/>
    <dgm:cxn modelId="{773D0728-6501-46D4-8D15-4D0904F1D3D5}" type="presParOf" srcId="{FBB89B40-1A36-4241-9981-A89149791FC6}" destId="{292BE56B-9F7B-4E71-9924-CF78107620E5}" srcOrd="1" destOrd="0" presId="urn:microsoft.com/office/officeart/2005/8/layout/vList3"/>
    <dgm:cxn modelId="{A3BC98E2-389D-4BC7-A172-9F07C6EF499B}" type="presParOf" srcId="{637C43B7-5F24-4E2E-90F3-D4C6E9FF86D9}" destId="{6FB0FB59-9E0C-4ABF-BB62-4068F927664A}" srcOrd="3" destOrd="0" presId="urn:microsoft.com/office/officeart/2005/8/layout/vList3"/>
    <dgm:cxn modelId="{C18B0300-ABDB-4156-B1D7-625B49140A00}" type="presParOf" srcId="{637C43B7-5F24-4E2E-90F3-D4C6E9FF86D9}" destId="{E94E77BF-6A70-469D-BAD0-2247A0F65C48}" srcOrd="4" destOrd="0" presId="urn:microsoft.com/office/officeart/2005/8/layout/vList3"/>
    <dgm:cxn modelId="{A52B9474-14D4-4D23-97E7-F132E6F05913}" type="presParOf" srcId="{E94E77BF-6A70-469D-BAD0-2247A0F65C48}" destId="{F042ABA3-F2BB-464E-B279-0DF66976C17E}" srcOrd="0" destOrd="0" presId="urn:microsoft.com/office/officeart/2005/8/layout/vList3"/>
    <dgm:cxn modelId="{7E71658C-4234-491E-83B6-452D942C555E}" type="presParOf" srcId="{E94E77BF-6A70-469D-BAD0-2247A0F65C48}" destId="{EEF2C75E-94A5-43E0-AC55-37D438D4945F}" srcOrd="1" destOrd="0" presId="urn:microsoft.com/office/officeart/2005/8/layout/vList3"/>
    <dgm:cxn modelId="{89AEC585-8E89-4A20-B374-B52F2C62C59F}" type="presParOf" srcId="{637C43B7-5F24-4E2E-90F3-D4C6E9FF86D9}" destId="{6BE8DE73-A4A0-46FC-974C-CD09DEE3195A}" srcOrd="5" destOrd="0" presId="urn:microsoft.com/office/officeart/2005/8/layout/vList3"/>
    <dgm:cxn modelId="{D0035F6D-FFE6-4EB2-BD2F-4B6EB3135DA9}" type="presParOf" srcId="{637C43B7-5F24-4E2E-90F3-D4C6E9FF86D9}" destId="{724A425E-22EB-4090-9302-76CD5932300D}" srcOrd="6" destOrd="0" presId="urn:microsoft.com/office/officeart/2005/8/layout/vList3"/>
    <dgm:cxn modelId="{9CC6C71F-3964-40C6-9B0C-C825BB5B375A}" type="presParOf" srcId="{724A425E-22EB-4090-9302-76CD5932300D}" destId="{96F7F8C0-ACA8-4F7C-A253-47C52EDAF4B2}" srcOrd="0" destOrd="0" presId="urn:microsoft.com/office/officeart/2005/8/layout/vList3"/>
    <dgm:cxn modelId="{85315E9F-3A78-4A7C-94C6-EC072E1D98B9}" type="presParOf" srcId="{724A425E-22EB-4090-9302-76CD5932300D}" destId="{0F8EC250-5037-45E3-8E5C-F16B6976E99F}" srcOrd="1" destOrd="0" presId="urn:microsoft.com/office/officeart/2005/8/layout/vList3"/>
    <dgm:cxn modelId="{F0E7DD29-7836-40F8-84E1-7EBA19836D0D}" type="presParOf" srcId="{637C43B7-5F24-4E2E-90F3-D4C6E9FF86D9}" destId="{4EAE04EB-0BEB-4332-84A8-D2D95E819EDD}" srcOrd="7" destOrd="0" presId="urn:microsoft.com/office/officeart/2005/8/layout/vList3"/>
    <dgm:cxn modelId="{2E3F7916-8A5A-4628-987F-F5B4E243ED87}" type="presParOf" srcId="{637C43B7-5F24-4E2E-90F3-D4C6E9FF86D9}" destId="{C7EB28B9-928F-4106-9B89-D2F2C70E718D}" srcOrd="8" destOrd="0" presId="urn:microsoft.com/office/officeart/2005/8/layout/vList3"/>
    <dgm:cxn modelId="{D557532F-D559-4D7F-8189-CF77D230DCC1}" type="presParOf" srcId="{C7EB28B9-928F-4106-9B89-D2F2C70E718D}" destId="{3CF4899D-1B18-4FE0-8FC7-53ADE222F46D}" srcOrd="0" destOrd="0" presId="urn:microsoft.com/office/officeart/2005/8/layout/vList3"/>
    <dgm:cxn modelId="{7CBEEDCF-D576-4A44-949D-C71E876F6BE4}" type="presParOf" srcId="{C7EB28B9-928F-4106-9B89-D2F2C70E718D}" destId="{989EEFB0-21C8-4E3D-83AE-88F7B9B98D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BF46-A860-453E-9E6E-860E7482169C}">
      <dsp:nvSpPr>
        <dsp:cNvPr id="0" name=""/>
        <dsp:cNvSpPr/>
      </dsp:nvSpPr>
      <dsp:spPr>
        <a:xfrm rot="10800000">
          <a:off x="1461531" y="117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785-296-3071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1174"/>
        <a:ext cx="5305029" cy="400364"/>
      </dsp:txXfrm>
    </dsp:sp>
    <dsp:sp modelId="{0A58F761-A4F1-46B3-BCBF-D05DD861A63C}">
      <dsp:nvSpPr>
        <dsp:cNvPr id="0" name=""/>
        <dsp:cNvSpPr/>
      </dsp:nvSpPr>
      <dsp:spPr>
        <a:xfrm>
          <a:off x="1261348" y="1174"/>
          <a:ext cx="400364" cy="400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BE56B-9F7B-4E71-9924-CF78107620E5}">
      <dsp:nvSpPr>
        <dsp:cNvPr id="0" name=""/>
        <dsp:cNvSpPr/>
      </dsp:nvSpPr>
      <dsp:spPr>
        <a:xfrm rot="10800000">
          <a:off x="1461531" y="50162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KDOI@ks.gov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501629"/>
        <a:ext cx="5305029" cy="400364"/>
      </dsp:txXfrm>
    </dsp:sp>
    <dsp:sp modelId="{653138BF-2BED-447C-87F3-D2F35171932A}">
      <dsp:nvSpPr>
        <dsp:cNvPr id="0" name=""/>
        <dsp:cNvSpPr/>
      </dsp:nvSpPr>
      <dsp:spPr>
        <a:xfrm>
          <a:off x="1261348" y="501629"/>
          <a:ext cx="400364" cy="400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2C75E-94A5-43E0-AC55-37D438D4945F}">
      <dsp:nvSpPr>
        <dsp:cNvPr id="0" name=""/>
        <dsp:cNvSpPr/>
      </dsp:nvSpPr>
      <dsp:spPr>
        <a:xfrm rot="10800000">
          <a:off x="1461531" y="100208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insurance.kansas.gov</a:t>
          </a:r>
        </a:p>
      </dsp:txBody>
      <dsp:txXfrm rot="10800000">
        <a:off x="1561622" y="1002084"/>
        <a:ext cx="5305029" cy="400364"/>
      </dsp:txXfrm>
    </dsp:sp>
    <dsp:sp modelId="{F042ABA3-F2BB-464E-B279-0DF66976C17E}">
      <dsp:nvSpPr>
        <dsp:cNvPr id="0" name=""/>
        <dsp:cNvSpPr/>
      </dsp:nvSpPr>
      <dsp:spPr>
        <a:xfrm>
          <a:off x="1261348" y="1002084"/>
          <a:ext cx="400364" cy="400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EC250-5037-45E3-8E5C-F16B6976E99F}">
      <dsp:nvSpPr>
        <dsp:cNvPr id="0" name=""/>
        <dsp:cNvSpPr/>
      </dsp:nvSpPr>
      <dsp:spPr>
        <a:xfrm rot="10800000">
          <a:off x="1461531" y="150253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@KSinsurancedept</a:t>
          </a:r>
        </a:p>
      </dsp:txBody>
      <dsp:txXfrm rot="10800000">
        <a:off x="1561622" y="1502539"/>
        <a:ext cx="5305029" cy="400364"/>
      </dsp:txXfrm>
    </dsp:sp>
    <dsp:sp modelId="{96F7F8C0-ACA8-4F7C-A253-47C52EDAF4B2}">
      <dsp:nvSpPr>
        <dsp:cNvPr id="0" name=""/>
        <dsp:cNvSpPr/>
      </dsp:nvSpPr>
      <dsp:spPr>
        <a:xfrm>
          <a:off x="1261348" y="1502539"/>
          <a:ext cx="400364" cy="4003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EEFB0-21C8-4E3D-83AE-88F7B9B98D20}">
      <dsp:nvSpPr>
        <dsp:cNvPr id="0" name=""/>
        <dsp:cNvSpPr/>
      </dsp:nvSpPr>
      <dsp:spPr>
        <a:xfrm rot="10800000">
          <a:off x="1461531" y="200299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1300 SW Arrowhead Road, Topeka, KS 66604  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2002994"/>
        <a:ext cx="5305029" cy="400364"/>
      </dsp:txXfrm>
    </dsp:sp>
    <dsp:sp modelId="{3CF4899D-1B18-4FE0-8FC7-53ADE222F46D}">
      <dsp:nvSpPr>
        <dsp:cNvPr id="0" name=""/>
        <dsp:cNvSpPr/>
      </dsp:nvSpPr>
      <dsp:spPr>
        <a:xfrm>
          <a:off x="1261348" y="2002994"/>
          <a:ext cx="400364" cy="4003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BF46-A860-453E-9E6E-860E7482169C}">
      <dsp:nvSpPr>
        <dsp:cNvPr id="0" name=""/>
        <dsp:cNvSpPr/>
      </dsp:nvSpPr>
      <dsp:spPr>
        <a:xfrm rot="10800000">
          <a:off x="1461531" y="117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785-296-3071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1174"/>
        <a:ext cx="5305029" cy="400364"/>
      </dsp:txXfrm>
    </dsp:sp>
    <dsp:sp modelId="{0A58F761-A4F1-46B3-BCBF-D05DD861A63C}">
      <dsp:nvSpPr>
        <dsp:cNvPr id="0" name=""/>
        <dsp:cNvSpPr/>
      </dsp:nvSpPr>
      <dsp:spPr>
        <a:xfrm>
          <a:off x="1261348" y="1174"/>
          <a:ext cx="400364" cy="400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BE56B-9F7B-4E71-9924-CF78107620E5}">
      <dsp:nvSpPr>
        <dsp:cNvPr id="0" name=""/>
        <dsp:cNvSpPr/>
      </dsp:nvSpPr>
      <dsp:spPr>
        <a:xfrm rot="10800000">
          <a:off x="1461531" y="50162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KDOI@ks.gov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501629"/>
        <a:ext cx="5305029" cy="400364"/>
      </dsp:txXfrm>
    </dsp:sp>
    <dsp:sp modelId="{653138BF-2BED-447C-87F3-D2F35171932A}">
      <dsp:nvSpPr>
        <dsp:cNvPr id="0" name=""/>
        <dsp:cNvSpPr/>
      </dsp:nvSpPr>
      <dsp:spPr>
        <a:xfrm>
          <a:off x="1261348" y="501629"/>
          <a:ext cx="400364" cy="400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2C75E-94A5-43E0-AC55-37D438D4945F}">
      <dsp:nvSpPr>
        <dsp:cNvPr id="0" name=""/>
        <dsp:cNvSpPr/>
      </dsp:nvSpPr>
      <dsp:spPr>
        <a:xfrm rot="10800000">
          <a:off x="1461531" y="100208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insurance.kansas.gov</a:t>
          </a:r>
        </a:p>
      </dsp:txBody>
      <dsp:txXfrm rot="10800000">
        <a:off x="1561622" y="1002084"/>
        <a:ext cx="5305029" cy="400364"/>
      </dsp:txXfrm>
    </dsp:sp>
    <dsp:sp modelId="{F042ABA3-F2BB-464E-B279-0DF66976C17E}">
      <dsp:nvSpPr>
        <dsp:cNvPr id="0" name=""/>
        <dsp:cNvSpPr/>
      </dsp:nvSpPr>
      <dsp:spPr>
        <a:xfrm>
          <a:off x="1261348" y="1002084"/>
          <a:ext cx="400364" cy="400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EC250-5037-45E3-8E5C-F16B6976E99F}">
      <dsp:nvSpPr>
        <dsp:cNvPr id="0" name=""/>
        <dsp:cNvSpPr/>
      </dsp:nvSpPr>
      <dsp:spPr>
        <a:xfrm rot="10800000">
          <a:off x="1461531" y="150253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@KSinsurancedept</a:t>
          </a:r>
        </a:p>
      </dsp:txBody>
      <dsp:txXfrm rot="10800000">
        <a:off x="1561622" y="1502539"/>
        <a:ext cx="5305029" cy="400364"/>
      </dsp:txXfrm>
    </dsp:sp>
    <dsp:sp modelId="{96F7F8C0-ACA8-4F7C-A253-47C52EDAF4B2}">
      <dsp:nvSpPr>
        <dsp:cNvPr id="0" name=""/>
        <dsp:cNvSpPr/>
      </dsp:nvSpPr>
      <dsp:spPr>
        <a:xfrm>
          <a:off x="1261348" y="1502539"/>
          <a:ext cx="400364" cy="4003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EEFB0-21C8-4E3D-83AE-88F7B9B98D20}">
      <dsp:nvSpPr>
        <dsp:cNvPr id="0" name=""/>
        <dsp:cNvSpPr/>
      </dsp:nvSpPr>
      <dsp:spPr>
        <a:xfrm rot="10800000">
          <a:off x="1461531" y="200299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1300 SW Arrowhead Road, Topeka, KS 66604  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2002994"/>
        <a:ext cx="5305029" cy="400364"/>
      </dsp:txXfrm>
    </dsp:sp>
    <dsp:sp modelId="{3CF4899D-1B18-4FE0-8FC7-53ADE222F46D}">
      <dsp:nvSpPr>
        <dsp:cNvPr id="0" name=""/>
        <dsp:cNvSpPr/>
      </dsp:nvSpPr>
      <dsp:spPr>
        <a:xfrm>
          <a:off x="1261348" y="2002994"/>
          <a:ext cx="400364" cy="4003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980BF-FFE6-447B-9877-6164213646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E6A06-85C6-46A4-96EB-3A8E1063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D670A7-A705-0556-7827-75C8333092F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473693" y="0"/>
            <a:ext cx="14665695" cy="6878899"/>
            <a:chOff x="-3643703" y="0"/>
            <a:chExt cx="21931706" cy="10287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55DC408-5F0B-C718-1A11-0490FF899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825" b="7825"/>
            <a:stretch>
              <a:fillRect/>
            </a:stretch>
          </p:blipFill>
          <p:spPr>
            <a:xfrm>
              <a:off x="1" y="0"/>
              <a:ext cx="18288002" cy="102870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313A04-5139-E9AF-E469-712C93711E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721895" y="8949158"/>
              <a:ext cx="12753474" cy="1337842"/>
              <a:chOff x="-721895" y="8949158"/>
              <a:chExt cx="12753474" cy="1337842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EF9A4420-60E8-6F48-F82D-963981D427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721895" y="9027855"/>
                <a:ext cx="12753474" cy="1259145"/>
              </a:xfrm>
              <a:custGeom>
                <a:avLst/>
                <a:gdLst/>
                <a:ahLst/>
                <a:cxnLst/>
                <a:rect l="l" t="t" r="r" b="b"/>
                <a:pathLst>
                  <a:path w="6174443" h="609600">
                    <a:moveTo>
                      <a:pt x="203200" y="0"/>
                    </a:moveTo>
                    <a:lnTo>
                      <a:pt x="6174443" y="0"/>
                    </a:lnTo>
                    <a:lnTo>
                      <a:pt x="5971243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49C2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69F211B5-7ABA-7709-F599-0CF516C1DD9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512038" y="8949158"/>
                <a:ext cx="1259145" cy="1337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r">
                  <a:lnSpc>
                    <a:spcPts val="2659"/>
                  </a:lnSpc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CAD57A7-4C24-C687-206F-30A3DE1D88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696383" y="1773617"/>
              <a:ext cx="17106204" cy="7058097"/>
            </a:xfrm>
            <a:custGeom>
              <a:avLst/>
              <a:gdLst/>
              <a:ahLst/>
              <a:cxnLst/>
              <a:rect l="l" t="t" r="r" b="b"/>
              <a:pathLst>
                <a:path w="1477444" h="609600">
                  <a:moveTo>
                    <a:pt x="203200" y="0"/>
                  </a:moveTo>
                  <a:lnTo>
                    <a:pt x="1477444" y="0"/>
                  </a:lnTo>
                  <a:lnTo>
                    <a:pt x="127424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9C2">
                <a:alpha val="60000"/>
              </a:srgbClr>
            </a:solidFill>
          </p:spPr>
          <p:txBody>
            <a:bodyPr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172BE9E-40DF-24A8-B36C-CE1DFE67A18E}"/>
                </a:ext>
              </a:extLst>
            </p:cNvPr>
            <p:cNvSpPr>
              <a:spLocks/>
            </p:cNvSpPr>
            <p:nvPr/>
          </p:nvSpPr>
          <p:spPr>
            <a:xfrm>
              <a:off x="-3643703" y="460303"/>
              <a:ext cx="9670845" cy="7907226"/>
            </a:xfrm>
            <a:custGeom>
              <a:avLst/>
              <a:gdLst/>
              <a:ahLst/>
              <a:cxnLst/>
              <a:rect l="l" t="t" r="r" b="b"/>
              <a:pathLst>
                <a:path w="706438" h="609600">
                  <a:moveTo>
                    <a:pt x="203200" y="0"/>
                  </a:moveTo>
                  <a:lnTo>
                    <a:pt x="706438" y="0"/>
                  </a:lnTo>
                  <a:lnTo>
                    <a:pt x="503238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09B"/>
            </a:solidFill>
          </p:spPr>
          <p:txBody>
            <a:bodyPr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Freeform 14">
            <a:extLst>
              <a:ext uri="{FF2B5EF4-FFF2-40B4-BE49-F238E27FC236}">
                <a16:creationId xmlns:a16="http://schemas.microsoft.com/office/drawing/2014/main" id="{1AE9DAD1-1E6A-C14A-D9D7-A637517F8B18}"/>
              </a:ext>
            </a:extLst>
          </p:cNvPr>
          <p:cNvSpPr/>
          <p:nvPr/>
        </p:nvSpPr>
        <p:spPr>
          <a:xfrm>
            <a:off x="316162" y="3515228"/>
            <a:ext cx="7519737" cy="839430"/>
          </a:xfrm>
          <a:custGeom>
            <a:avLst/>
            <a:gdLst/>
            <a:ahLst/>
            <a:cxnLst/>
            <a:rect l="l" t="t" r="r" b="b"/>
            <a:pathLst>
              <a:path w="5460887" h="609600">
                <a:moveTo>
                  <a:pt x="203200" y="0"/>
                </a:moveTo>
                <a:lnTo>
                  <a:pt x="5460887" y="0"/>
                </a:lnTo>
                <a:lnTo>
                  <a:pt x="5257687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6E239-9443-83B3-9973-ECF3F4F765B3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38200" y="2735697"/>
            <a:ext cx="7816850" cy="7742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Edit Heading Line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685C8-D268-7A9A-9489-3F15090303C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38200" y="3509963"/>
            <a:ext cx="9829799" cy="844695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D4258A9A-A019-4AE0-9018-E6CCAED2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6" y="639162"/>
            <a:ext cx="2363051" cy="604063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7F61F5ED-C580-6186-D16C-ACBC13174112}"/>
              </a:ext>
            </a:extLst>
          </p:cNvPr>
          <p:cNvSpPr txBox="1">
            <a:spLocks/>
          </p:cNvSpPr>
          <p:nvPr userDrawn="1"/>
        </p:nvSpPr>
        <p:spPr>
          <a:xfrm>
            <a:off x="838201" y="4955291"/>
            <a:ext cx="7315200" cy="5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112F418-2E38-F197-C9A3-9516F943DAB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0" y="2000883"/>
            <a:ext cx="7816850" cy="774700"/>
          </a:xfrm>
        </p:spPr>
        <p:txBody>
          <a:bodyPr anchor="b"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r>
              <a:rPr lang="en-US" dirty="0"/>
              <a:t>Edit Heading Line 1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7D4975D-00C1-BBFD-15C9-50E62FCE542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93185" y="4902843"/>
            <a:ext cx="3842714" cy="595312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1" dirty="0"/>
              <a:t>Edit name of presenter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022C5-584D-6870-4555-234CE5999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6270836"/>
            <a:ext cx="2743200" cy="3635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MM/DD/YYYY</a:t>
            </a:r>
          </a:p>
        </p:txBody>
      </p:sp>
    </p:spTree>
    <p:extLst>
      <p:ext uri="{BB962C8B-B14F-4D97-AF65-F5344CB8AC3E}">
        <p14:creationId xmlns:p14="http://schemas.microsoft.com/office/powerpoint/2010/main" val="417406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>
            <a:extLst>
              <a:ext uri="{FF2B5EF4-FFF2-40B4-BE49-F238E27FC236}">
                <a16:creationId xmlns:a16="http://schemas.microsoft.com/office/drawing/2014/main" id="{9AADEA11-FA74-B443-A023-8F83B54A6E44}"/>
              </a:ext>
            </a:extLst>
          </p:cNvPr>
          <p:cNvSpPr/>
          <p:nvPr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65FAFDAA-C3FA-2A38-7BB9-CC855FE62298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2409B"/>
          </a:solidFill>
        </p:spPr>
      </p:sp>
      <p:sp>
        <p:nvSpPr>
          <p:cNvPr id="42" name="Freeform 12">
            <a:extLst>
              <a:ext uri="{FF2B5EF4-FFF2-40B4-BE49-F238E27FC236}">
                <a16:creationId xmlns:a16="http://schemas.microsoft.com/office/drawing/2014/main" id="{E046B56C-EAD6-3A7D-AB10-18BAA45905C6}"/>
              </a:ext>
            </a:extLst>
          </p:cNvPr>
          <p:cNvSpPr>
            <a:spLocks/>
          </p:cNvSpPr>
          <p:nvPr userDrawn="1"/>
        </p:nvSpPr>
        <p:spPr>
          <a:xfrm>
            <a:off x="-1425282" y="1839394"/>
            <a:ext cx="11071599" cy="3179213"/>
          </a:xfrm>
          <a:custGeom>
            <a:avLst/>
            <a:gdLst>
              <a:gd name="connsiteX0" fmla="*/ 203200 w 2135728"/>
              <a:gd name="connsiteY0" fmla="*/ 3675 h 613275"/>
              <a:gd name="connsiteX1" fmla="*/ 2135728 w 2135728"/>
              <a:gd name="connsiteY1" fmla="*/ 0 h 613275"/>
              <a:gd name="connsiteX2" fmla="*/ 1785537 w 2135728"/>
              <a:gd name="connsiteY2" fmla="*/ 613275 h 613275"/>
              <a:gd name="connsiteX3" fmla="*/ 0 w 2135728"/>
              <a:gd name="connsiteY3" fmla="*/ 613275 h 613275"/>
              <a:gd name="connsiteX4" fmla="*/ 203200 w 2135728"/>
              <a:gd name="connsiteY4" fmla="*/ 3675 h 61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728" h="613275">
                <a:moveTo>
                  <a:pt x="203200" y="3675"/>
                </a:moveTo>
                <a:lnTo>
                  <a:pt x="2135728" y="0"/>
                </a:lnTo>
                <a:lnTo>
                  <a:pt x="1785537" y="613275"/>
                </a:lnTo>
                <a:lnTo>
                  <a:pt x="0" y="613275"/>
                </a:lnTo>
                <a:lnTo>
                  <a:pt x="203200" y="3675"/>
                </a:lnTo>
                <a:close/>
              </a:path>
            </a:pathLst>
          </a:custGeom>
          <a:solidFill>
            <a:srgbClr val="0049C2">
              <a:alpha val="8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F730A435-1CB8-43EA-6578-3196A3148FBF}"/>
              </a:ext>
            </a:extLst>
          </p:cNvPr>
          <p:cNvSpPr txBox="1"/>
          <p:nvPr userDrawn="1"/>
        </p:nvSpPr>
        <p:spPr>
          <a:xfrm>
            <a:off x="923925" y="682003"/>
            <a:ext cx="433031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4"/>
              </a:lnSpc>
            </a:pPr>
            <a:r>
              <a:rPr lang="en-US" sz="4400" b="1" dirty="0">
                <a:solidFill>
                  <a:schemeClr val="accent1"/>
                </a:solidFill>
                <a:latin typeface="Grandview" panose="020B0502040204020203" pitchFamily="34" charset="0"/>
              </a:rPr>
              <a:t>Contact 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F1369C-A784-A2A5-8D69-435BDE227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54" y="5455132"/>
            <a:ext cx="2819701" cy="720865"/>
          </a:xfrm>
          <a:prstGeom prst="rect">
            <a:avLst/>
          </a:prstGeom>
        </p:spPr>
      </p:pic>
      <p:graphicFrame>
        <p:nvGraphicFramePr>
          <p:cNvPr id="54" name="Diagram 53">
            <a:extLst>
              <a:ext uri="{FF2B5EF4-FFF2-40B4-BE49-F238E27FC236}">
                <a16:creationId xmlns:a16="http://schemas.microsoft.com/office/drawing/2014/main" id="{49BE550D-441C-2ACC-5731-5437DB77867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56235460"/>
              </p:ext>
            </p:extLst>
          </p:nvPr>
        </p:nvGraphicFramePr>
        <p:xfrm>
          <a:off x="-545474" y="2226734"/>
          <a:ext cx="8128000" cy="240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reeform 3" descr="Person holding mouse">
            <a:extLst>
              <a:ext uri="{FF2B5EF4-FFF2-40B4-BE49-F238E27FC236}">
                <a16:creationId xmlns:a16="http://schemas.microsoft.com/office/drawing/2014/main" id="{8AA640C7-CD2E-7F2F-80BF-C41FCC83B658}"/>
              </a:ext>
            </a:extLst>
          </p:cNvPr>
          <p:cNvSpPr/>
          <p:nvPr userDrawn="1"/>
        </p:nvSpPr>
        <p:spPr>
          <a:xfrm>
            <a:off x="6781800" y="1"/>
            <a:ext cx="7828424" cy="6857999"/>
          </a:xfrm>
          <a:custGeom>
            <a:avLst/>
            <a:gdLst/>
            <a:ahLst/>
            <a:cxnLst/>
            <a:rect l="l" t="t" r="r" b="b"/>
            <a:pathLst>
              <a:path w="6230874" h="5396230">
                <a:moveTo>
                  <a:pt x="3115437" y="0"/>
                </a:moveTo>
                <a:lnTo>
                  <a:pt x="0" y="5396230"/>
                </a:lnTo>
                <a:lnTo>
                  <a:pt x="6230874" y="5396230"/>
                </a:lnTo>
                <a:close/>
              </a:path>
            </a:pathLst>
          </a:custGeom>
          <a:solidFill>
            <a:srgbClr val="444444">
              <a:alpha val="22000"/>
            </a:srgbClr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</a:endParaRPr>
          </a:p>
        </p:txBody>
      </p:sp>
    </p:spTree>
    <p:extLst>
      <p:ext uri="{BB962C8B-B14F-4D97-AF65-F5344CB8AC3E}">
        <p14:creationId xmlns:p14="http://schemas.microsoft.com/office/powerpoint/2010/main" val="39691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- Fill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>
            <a:extLst>
              <a:ext uri="{FF2B5EF4-FFF2-40B4-BE49-F238E27FC236}">
                <a16:creationId xmlns:a16="http://schemas.microsoft.com/office/drawing/2014/main" id="{9AADEA11-FA74-B443-A023-8F83B54A6E44}"/>
              </a:ext>
            </a:extLst>
          </p:cNvPr>
          <p:cNvSpPr/>
          <p:nvPr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65FAFDAA-C3FA-2A38-7BB9-CC855FE62298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2409B"/>
          </a:solidFill>
        </p:spPr>
      </p:sp>
      <p:sp>
        <p:nvSpPr>
          <p:cNvPr id="42" name="Freeform 12">
            <a:extLst>
              <a:ext uri="{FF2B5EF4-FFF2-40B4-BE49-F238E27FC236}">
                <a16:creationId xmlns:a16="http://schemas.microsoft.com/office/drawing/2014/main" id="{E046B56C-EAD6-3A7D-AB10-18BAA45905C6}"/>
              </a:ext>
            </a:extLst>
          </p:cNvPr>
          <p:cNvSpPr>
            <a:spLocks/>
          </p:cNvSpPr>
          <p:nvPr userDrawn="1"/>
        </p:nvSpPr>
        <p:spPr>
          <a:xfrm>
            <a:off x="-1425282" y="1839394"/>
            <a:ext cx="11071599" cy="3179213"/>
          </a:xfrm>
          <a:custGeom>
            <a:avLst/>
            <a:gdLst>
              <a:gd name="connsiteX0" fmla="*/ 203200 w 2135728"/>
              <a:gd name="connsiteY0" fmla="*/ 3675 h 613275"/>
              <a:gd name="connsiteX1" fmla="*/ 2135728 w 2135728"/>
              <a:gd name="connsiteY1" fmla="*/ 0 h 613275"/>
              <a:gd name="connsiteX2" fmla="*/ 1785537 w 2135728"/>
              <a:gd name="connsiteY2" fmla="*/ 613275 h 613275"/>
              <a:gd name="connsiteX3" fmla="*/ 0 w 2135728"/>
              <a:gd name="connsiteY3" fmla="*/ 613275 h 613275"/>
              <a:gd name="connsiteX4" fmla="*/ 203200 w 2135728"/>
              <a:gd name="connsiteY4" fmla="*/ 3675 h 61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728" h="613275">
                <a:moveTo>
                  <a:pt x="203200" y="3675"/>
                </a:moveTo>
                <a:lnTo>
                  <a:pt x="2135728" y="0"/>
                </a:lnTo>
                <a:lnTo>
                  <a:pt x="1785537" y="613275"/>
                </a:lnTo>
                <a:lnTo>
                  <a:pt x="0" y="613275"/>
                </a:lnTo>
                <a:lnTo>
                  <a:pt x="203200" y="3675"/>
                </a:lnTo>
                <a:close/>
              </a:path>
            </a:pathLst>
          </a:custGeom>
          <a:solidFill>
            <a:srgbClr val="0049C2">
              <a:alpha val="8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F730A435-1CB8-43EA-6578-3196A3148FBF}"/>
              </a:ext>
            </a:extLst>
          </p:cNvPr>
          <p:cNvSpPr txBox="1"/>
          <p:nvPr userDrawn="1"/>
        </p:nvSpPr>
        <p:spPr>
          <a:xfrm>
            <a:off x="923925" y="682003"/>
            <a:ext cx="433031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4"/>
              </a:lnSpc>
            </a:pPr>
            <a:r>
              <a:rPr lang="en-US" sz="4400" b="1" dirty="0">
                <a:solidFill>
                  <a:schemeClr val="accent1"/>
                </a:solidFill>
                <a:latin typeface="Grandview" panose="020B0502040204020203" pitchFamily="34" charset="0"/>
              </a:rPr>
              <a:t>Contact 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F1369C-A784-A2A5-8D69-435BDE227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54" y="5455132"/>
            <a:ext cx="2819701" cy="720865"/>
          </a:xfrm>
          <a:prstGeom prst="rect">
            <a:avLst/>
          </a:prstGeom>
        </p:spPr>
      </p:pic>
      <p:sp>
        <p:nvSpPr>
          <p:cNvPr id="2" name="Freeform 3" descr="Person holding mouse">
            <a:extLst>
              <a:ext uri="{FF2B5EF4-FFF2-40B4-BE49-F238E27FC236}">
                <a16:creationId xmlns:a16="http://schemas.microsoft.com/office/drawing/2014/main" id="{8AA640C7-CD2E-7F2F-80BF-C41FCC83B658}"/>
              </a:ext>
            </a:extLst>
          </p:cNvPr>
          <p:cNvSpPr/>
          <p:nvPr userDrawn="1"/>
        </p:nvSpPr>
        <p:spPr>
          <a:xfrm>
            <a:off x="6781800" y="1"/>
            <a:ext cx="7828424" cy="6857999"/>
          </a:xfrm>
          <a:custGeom>
            <a:avLst/>
            <a:gdLst/>
            <a:ahLst/>
            <a:cxnLst/>
            <a:rect l="l" t="t" r="r" b="b"/>
            <a:pathLst>
              <a:path w="6230874" h="5396230">
                <a:moveTo>
                  <a:pt x="3115437" y="0"/>
                </a:moveTo>
                <a:lnTo>
                  <a:pt x="0" y="5396230"/>
                </a:lnTo>
                <a:lnTo>
                  <a:pt x="6230874" y="5396230"/>
                </a:lnTo>
                <a:close/>
              </a:path>
            </a:pathLst>
          </a:custGeom>
          <a:solidFill>
            <a:srgbClr val="444444">
              <a:alpha val="22000"/>
            </a:srgbClr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</a:endParaRPr>
          </a:p>
        </p:txBody>
      </p:sp>
    </p:spTree>
    <p:extLst>
      <p:ext uri="{BB962C8B-B14F-4D97-AF65-F5344CB8AC3E}">
        <p14:creationId xmlns:p14="http://schemas.microsoft.com/office/powerpoint/2010/main" val="329622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55DC408-5F0B-C718-1A11-0490FF899D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7825" b="7825"/>
          <a:stretch>
            <a:fillRect/>
          </a:stretch>
        </p:blipFill>
        <p:spPr>
          <a:xfrm>
            <a:off x="-37154" y="0"/>
            <a:ext cx="12229156" cy="68788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313A04-5139-E9AF-E469-712C93711E4D}"/>
              </a:ext>
            </a:extLst>
          </p:cNvPr>
          <p:cNvGrpSpPr>
            <a:grpSpLocks/>
          </p:cNvGrpSpPr>
          <p:nvPr/>
        </p:nvGrpSpPr>
        <p:grpSpPr>
          <a:xfrm>
            <a:off x="-519885" y="5984286"/>
            <a:ext cx="8528227" cy="894613"/>
            <a:chOff x="-721895" y="8949158"/>
            <a:chExt cx="12753474" cy="1337842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EF9A4420-60E8-6F48-F82D-963981D42754}"/>
                </a:ext>
              </a:extLst>
            </p:cNvPr>
            <p:cNvSpPr>
              <a:spLocks/>
            </p:cNvSpPr>
            <p:nvPr/>
          </p:nvSpPr>
          <p:spPr>
            <a:xfrm>
              <a:off x="-721895" y="9027855"/>
              <a:ext cx="12753474" cy="1259145"/>
            </a:xfrm>
            <a:custGeom>
              <a:avLst/>
              <a:gdLst/>
              <a:ahLst/>
              <a:cxnLst/>
              <a:rect l="l" t="t" r="r" b="b"/>
              <a:pathLst>
                <a:path w="6174443" h="609600">
                  <a:moveTo>
                    <a:pt x="203200" y="0"/>
                  </a:moveTo>
                  <a:lnTo>
                    <a:pt x="6174443" y="0"/>
                  </a:lnTo>
                  <a:lnTo>
                    <a:pt x="5971243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9C2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9F211B5-7ABA-7709-F599-0CF516C1DD98}"/>
                </a:ext>
              </a:extLst>
            </p:cNvPr>
            <p:cNvSpPr txBox="1">
              <a:spLocks/>
            </p:cNvSpPr>
            <p:nvPr/>
          </p:nvSpPr>
          <p:spPr>
            <a:xfrm>
              <a:off x="-512038" y="8949158"/>
              <a:ext cx="1259145" cy="1337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659"/>
                </a:lnSpc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DCAD57A7-4C24-C687-206F-30A3DE1D88D8}"/>
              </a:ext>
            </a:extLst>
          </p:cNvPr>
          <p:cNvSpPr>
            <a:spLocks/>
          </p:cNvSpPr>
          <p:nvPr/>
        </p:nvSpPr>
        <p:spPr>
          <a:xfrm>
            <a:off x="376555" y="1069132"/>
            <a:ext cx="11438890" cy="4719737"/>
          </a:xfrm>
          <a:custGeom>
            <a:avLst/>
            <a:gdLst/>
            <a:ahLst/>
            <a:cxnLst/>
            <a:rect l="l" t="t" r="r" b="b"/>
            <a:pathLst>
              <a:path w="1477444" h="609600">
                <a:moveTo>
                  <a:pt x="203200" y="0"/>
                </a:moveTo>
                <a:lnTo>
                  <a:pt x="1477444" y="0"/>
                </a:lnTo>
                <a:lnTo>
                  <a:pt x="1274244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  <p:txBody>
          <a:bodyPr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1AE9DAD1-1E6A-C14A-D9D7-A637517F8B18}"/>
              </a:ext>
            </a:extLst>
          </p:cNvPr>
          <p:cNvSpPr/>
          <p:nvPr userDrawn="1"/>
        </p:nvSpPr>
        <p:spPr>
          <a:xfrm>
            <a:off x="2336132" y="3331352"/>
            <a:ext cx="7519737" cy="839430"/>
          </a:xfrm>
          <a:custGeom>
            <a:avLst/>
            <a:gdLst/>
            <a:ahLst/>
            <a:cxnLst/>
            <a:rect l="l" t="t" r="r" b="b"/>
            <a:pathLst>
              <a:path w="5460887" h="609600">
                <a:moveTo>
                  <a:pt x="203200" y="0"/>
                </a:moveTo>
                <a:lnTo>
                  <a:pt x="5460887" y="0"/>
                </a:lnTo>
                <a:lnTo>
                  <a:pt x="5257687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685C8-D268-7A9A-9489-3F15090303C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181101" y="3326087"/>
            <a:ext cx="9829799" cy="844695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thanks or sign-off text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D4258A9A-A019-4AE0-9018-E6CCAED2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33" y="6189662"/>
            <a:ext cx="1952935" cy="49922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A2B768F-4FD8-4F53-4B25-896DAEE4F42A}"/>
              </a:ext>
            </a:extLst>
          </p:cNvPr>
          <p:cNvSpPr txBox="1">
            <a:spLocks/>
          </p:cNvSpPr>
          <p:nvPr userDrawn="1"/>
        </p:nvSpPr>
        <p:spPr>
          <a:xfrm>
            <a:off x="2986723" y="4526475"/>
            <a:ext cx="6997700" cy="5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Presentation by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F61F5ED-C580-6186-D16C-ACBC13174112}"/>
              </a:ext>
            </a:extLst>
          </p:cNvPr>
          <p:cNvSpPr txBox="1">
            <a:spLocks/>
          </p:cNvSpPr>
          <p:nvPr userDrawn="1"/>
        </p:nvSpPr>
        <p:spPr>
          <a:xfrm>
            <a:off x="838201" y="4955291"/>
            <a:ext cx="7315200" cy="5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112F418-2E38-F197-C9A3-9516F943DAB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87575" y="2201133"/>
            <a:ext cx="7816850" cy="1007992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r>
              <a:rPr lang="en-US" dirty="0"/>
              <a:t>Enter text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7D4975D-00C1-BBFD-15C9-50E62FCE542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141707" y="4902843"/>
            <a:ext cx="3842714" cy="595312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1" dirty="0"/>
              <a:t>Edit name of presenter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022C5-584D-6870-4555-234CE5999E7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38200" y="6270836"/>
            <a:ext cx="2743200" cy="3635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MM/DD/YYYY</a:t>
            </a:r>
          </a:p>
        </p:txBody>
      </p:sp>
    </p:spTree>
    <p:extLst>
      <p:ext uri="{BB962C8B-B14F-4D97-AF65-F5344CB8AC3E}">
        <p14:creationId xmlns:p14="http://schemas.microsoft.com/office/powerpoint/2010/main" val="189618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your speaker (photo requi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2FFB70F9-D966-24A7-24A1-07AE439F50BA}"/>
              </a:ext>
            </a:extLst>
          </p:cNvPr>
          <p:cNvSpPr/>
          <p:nvPr/>
        </p:nvSpPr>
        <p:spPr>
          <a:xfrm rot="1149200">
            <a:off x="8800949" y="-1641419"/>
            <a:ext cx="2435888" cy="10140837"/>
          </a:xfrm>
          <a:custGeom>
            <a:avLst/>
            <a:gdLst/>
            <a:ahLst/>
            <a:cxnLst/>
            <a:rect l="l" t="t" r="r" b="b"/>
            <a:pathLst>
              <a:path w="962326" h="4006257">
                <a:moveTo>
                  <a:pt x="0" y="0"/>
                </a:moveTo>
                <a:lnTo>
                  <a:pt x="962326" y="0"/>
                </a:lnTo>
                <a:lnTo>
                  <a:pt x="962326" y="4006257"/>
                </a:lnTo>
                <a:lnTo>
                  <a:pt x="0" y="4006257"/>
                </a:lnTo>
                <a:close/>
              </a:path>
            </a:pathLst>
          </a:custGeom>
          <a:solidFill>
            <a:srgbClr val="0240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4BE3F664-BCC9-1E35-DB42-63AFF9479D1A}"/>
              </a:ext>
            </a:extLst>
          </p:cNvPr>
          <p:cNvSpPr/>
          <p:nvPr/>
        </p:nvSpPr>
        <p:spPr>
          <a:xfrm>
            <a:off x="8877983" y="-579966"/>
            <a:ext cx="2057400" cy="1543050"/>
          </a:xfrm>
          <a:custGeom>
            <a:avLst/>
            <a:gdLst/>
            <a:ahLst/>
            <a:cxnLst/>
            <a:rect l="l" t="t" r="r" b="b"/>
            <a:pathLst>
              <a:path w="812800" h="609600">
                <a:moveTo>
                  <a:pt x="203200" y="0"/>
                </a:moveTo>
                <a:lnTo>
                  <a:pt x="8128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1E435FB9-50F1-DE2C-530D-543EE0953500}"/>
              </a:ext>
            </a:extLst>
          </p:cNvPr>
          <p:cNvSpPr/>
          <p:nvPr userDrawn="1"/>
        </p:nvSpPr>
        <p:spPr>
          <a:xfrm>
            <a:off x="-3090820" y="1543051"/>
            <a:ext cx="13279861" cy="7398819"/>
          </a:xfrm>
          <a:custGeom>
            <a:avLst/>
            <a:gdLst/>
            <a:ahLst/>
            <a:cxnLst/>
            <a:rect l="l" t="t" r="r" b="b"/>
            <a:pathLst>
              <a:path w="1147321" h="639225">
                <a:moveTo>
                  <a:pt x="203200" y="0"/>
                </a:moveTo>
                <a:lnTo>
                  <a:pt x="1147321" y="0"/>
                </a:lnTo>
                <a:lnTo>
                  <a:pt x="944121" y="639225"/>
                </a:lnTo>
                <a:lnTo>
                  <a:pt x="0" y="639225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>
              <a:alpha val="8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E2B4A9E5-7E4B-4E5D-9CCF-6D9E43D17FE9}"/>
              </a:ext>
            </a:extLst>
          </p:cNvPr>
          <p:cNvSpPr>
            <a:spLocks noGrp="1"/>
          </p:cNvSpPr>
          <p:nvPr userDrawn="1">
            <p:ph type="pic" idx="1"/>
          </p:nvPr>
        </p:nvSpPr>
        <p:spPr>
          <a:xfrm>
            <a:off x="7193483" y="365125"/>
            <a:ext cx="4748742" cy="4748742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49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="1" i="1" u="none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AF7765D-10D6-63D2-FEFD-F4E3178A3E74}"/>
              </a:ext>
            </a:extLst>
          </p:cNvPr>
          <p:cNvSpPr>
            <a:spLocks noGrp="1"/>
          </p:cNvSpPr>
          <p:nvPr userDrawn="1">
            <p:ph sz="half" idx="11" hasCustomPrompt="1"/>
          </p:nvPr>
        </p:nvSpPr>
        <p:spPr>
          <a:xfrm>
            <a:off x="838199" y="3032127"/>
            <a:ext cx="6129867" cy="35052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Speaker Bio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DB91C2-6019-CDAA-0568-64B29BE3EF4B}"/>
              </a:ext>
            </a:extLst>
          </p:cNvPr>
          <p:cNvSpPr txBox="1"/>
          <p:nvPr userDrawn="1"/>
        </p:nvSpPr>
        <p:spPr>
          <a:xfrm>
            <a:off x="838199" y="598984"/>
            <a:ext cx="9059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49C2"/>
                </a:solidFill>
              </a:rPr>
              <a:t>Meet your speaker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A03ED-EC2F-A75B-CD03-76735388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8" y="1837532"/>
            <a:ext cx="6129867" cy="858042"/>
          </a:xfr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enter Speaker Name</a:t>
            </a:r>
          </a:p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BCE128-FEDE-E43B-99B2-389AD99F933D}"/>
              </a:ext>
            </a:extLst>
          </p:cNvPr>
          <p:cNvCxnSpPr>
            <a:cxnSpLocks/>
          </p:cNvCxnSpPr>
          <p:nvPr userDrawn="1"/>
        </p:nvCxnSpPr>
        <p:spPr>
          <a:xfrm>
            <a:off x="838199" y="2857500"/>
            <a:ext cx="59182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769F8EB-7B5E-3A5F-B587-5668EA965B61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175240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>
            <a:extLst>
              <a:ext uri="{FF2B5EF4-FFF2-40B4-BE49-F238E27FC236}">
                <a16:creationId xmlns:a16="http://schemas.microsoft.com/office/drawing/2014/main" id="{9D1C8333-B766-B822-B6AE-B3B0FC157406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0B22F961-353D-9FDE-A91B-71013416DF2A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0891CB07-A2E5-BB79-E0F0-7324DEF5F45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4108F422-EFD8-9E58-AC36-662C42FE111A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B405711-14E7-1664-4413-4FD95AD8B1B2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93F0D5E8-D19C-30B9-454F-E7073DC03AB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37D7E1B-A196-7C17-14C5-A30BF9A0B2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253" y="1690342"/>
            <a:ext cx="5949105" cy="5167658"/>
          </a:xfrm>
          <a:prstGeom prst="triangle">
            <a:avLst/>
          </a:prstGeom>
          <a:solidFill>
            <a:schemeClr val="accent5">
              <a:alpha val="76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52DA-5B5B-8987-19AD-A3ACF53E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0133" cy="4351338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3E40F-71FE-E9F7-1E6D-6D70D56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2163C-DE94-6915-9459-A41D7FA87DAB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388904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>
            <a:extLst>
              <a:ext uri="{FF2B5EF4-FFF2-40B4-BE49-F238E27FC236}">
                <a16:creationId xmlns:a16="http://schemas.microsoft.com/office/drawing/2014/main" id="{4D4337A4-5493-F336-4764-E4B35FE6EA0D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5349D5E-43A3-AF49-613B-A50DCB6582DA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7F5AB402-900D-EA06-D238-2D5A17FADBA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2647F0A6-C60E-4DCC-87AC-051B7F7CBA93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6496160-5585-5E3A-B9AC-49BFA084439C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91E38281-575F-41AC-820B-809F2942767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A6AF2C-98E6-0BA7-DA3D-DEEB7CA6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932E-8C88-622E-4331-8BAD34A63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EA356-669E-2B11-DA01-B4859DD5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C66A6-8F8F-50C6-38E6-C6D69D7BAD8E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409872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>
            <a:extLst>
              <a:ext uri="{FF2B5EF4-FFF2-40B4-BE49-F238E27FC236}">
                <a16:creationId xmlns:a16="http://schemas.microsoft.com/office/drawing/2014/main" id="{D32650F9-1CB1-FAC6-0556-0BE587D98324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98BB97D-FA8E-FA9C-A177-5D27FBBF6467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1BCCAA25-185F-7F1F-2BDD-E0C9D7E99EE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7BF6C04D-B3EC-6A3C-6EF2-68D85FBC7B1C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ECDA58EB-57EB-B934-7AAE-0487448C3C6E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E2223A76-3801-7E81-FF5A-3E84B67CB3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B1E462-5C83-8507-753F-A125BB7D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D3DB-CDF1-47C7-C8C9-B0F0791D5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5157787" cy="596935"/>
          </a:xfrm>
          <a:solidFill>
            <a:schemeClr val="bg1">
              <a:alpha val="9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007D7-9C64-77E0-6686-397181C90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5776"/>
            <a:ext cx="5157787" cy="3564674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47451-944F-37B9-4F5C-6440901AB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5625"/>
            <a:ext cx="5183188" cy="596935"/>
          </a:xfrm>
          <a:solidFill>
            <a:schemeClr val="bg1">
              <a:alpha val="9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A47A3-82E3-A769-478C-9653AC636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75776"/>
            <a:ext cx="5183188" cy="3564674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015B1-37D6-3DCF-5EAB-BC0D88CFA472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35955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>
            <a:extLst>
              <a:ext uri="{FF2B5EF4-FFF2-40B4-BE49-F238E27FC236}">
                <a16:creationId xmlns:a16="http://schemas.microsoft.com/office/drawing/2014/main" id="{C02E3923-595E-38DC-B1BD-4C3F22E78166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49A9B1-2297-F874-199D-6A30A963F14E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121960C6-D193-6F4E-3E84-635A1148206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5BD11CB1-81F6-0F2D-1D37-3EC293C09D38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A8D9D5C-6BA3-617C-43E9-A17A959AC009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4410FC1F-FEA3-C317-E0F6-FE9992DF3DF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0" name="Picture Placeholder 29">
            <a:extLst>
              <a:ext uri="{FF2B5EF4-FFF2-40B4-BE49-F238E27FC236}">
                <a16:creationId xmlns:a16="http://schemas.microsoft.com/office/drawing/2014/main" id="{A7041629-1500-DB26-8D3D-C179DC6F02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253" y="1690342"/>
            <a:ext cx="5949105" cy="5167658"/>
          </a:xfrm>
          <a:prstGeom prst="triangle">
            <a:avLst/>
          </a:prstGeom>
          <a:solidFill>
            <a:schemeClr val="accent5">
              <a:alpha val="76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3AF1-0589-E494-A7E3-B7A3172C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BEAB0-033E-A1B6-5DD1-FFDD9AA352E5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5377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7F18288-2D6A-9445-F38A-939B84875D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96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ubjec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>
            <a:extLst>
              <a:ext uri="{FF2B5EF4-FFF2-40B4-BE49-F238E27FC236}">
                <a16:creationId xmlns:a16="http://schemas.microsoft.com/office/drawing/2014/main" id="{59A14920-D1AB-5722-B66F-2744DB27160C}"/>
              </a:ext>
            </a:extLst>
          </p:cNvPr>
          <p:cNvSpPr/>
          <p:nvPr userDrawn="1"/>
        </p:nvSpPr>
        <p:spPr>
          <a:xfrm>
            <a:off x="-796393" y="-364768"/>
            <a:ext cx="13494536" cy="2051952"/>
          </a:xfrm>
          <a:custGeom>
            <a:avLst/>
            <a:gdLst>
              <a:gd name="connsiteX0" fmla="*/ 203200 w 1402453"/>
              <a:gd name="connsiteY0" fmla="*/ 0 h 609600"/>
              <a:gd name="connsiteX1" fmla="*/ 1402453 w 1402453"/>
              <a:gd name="connsiteY1" fmla="*/ 390049 h 609600"/>
              <a:gd name="connsiteX2" fmla="*/ 1328682 w 1402453"/>
              <a:gd name="connsiteY2" fmla="*/ 609600 h 609600"/>
              <a:gd name="connsiteX3" fmla="*/ 0 w 1402453"/>
              <a:gd name="connsiteY3" fmla="*/ 609600 h 609600"/>
              <a:gd name="connsiteX4" fmla="*/ 203200 w 1402453"/>
              <a:gd name="connsiteY4" fmla="*/ 0 h 609600"/>
              <a:gd name="connsiteX0" fmla="*/ 77292 w 1402453"/>
              <a:gd name="connsiteY0" fmla="*/ 0 h 229236"/>
              <a:gd name="connsiteX1" fmla="*/ 1402453 w 1402453"/>
              <a:gd name="connsiteY1" fmla="*/ 9685 h 229236"/>
              <a:gd name="connsiteX2" fmla="*/ 1328682 w 1402453"/>
              <a:gd name="connsiteY2" fmla="*/ 229236 h 229236"/>
              <a:gd name="connsiteX3" fmla="*/ 0 w 1402453"/>
              <a:gd name="connsiteY3" fmla="*/ 229236 h 229236"/>
              <a:gd name="connsiteX4" fmla="*/ 77292 w 1402453"/>
              <a:gd name="connsiteY4" fmla="*/ 0 h 229236"/>
              <a:gd name="connsiteX0" fmla="*/ 75531 w 1402453"/>
              <a:gd name="connsiteY0" fmla="*/ 8805 h 219551"/>
              <a:gd name="connsiteX1" fmla="*/ 1402453 w 1402453"/>
              <a:gd name="connsiteY1" fmla="*/ 0 h 219551"/>
              <a:gd name="connsiteX2" fmla="*/ 1328682 w 1402453"/>
              <a:gd name="connsiteY2" fmla="*/ 219551 h 219551"/>
              <a:gd name="connsiteX3" fmla="*/ 0 w 1402453"/>
              <a:gd name="connsiteY3" fmla="*/ 219551 h 219551"/>
              <a:gd name="connsiteX4" fmla="*/ 75531 w 1402453"/>
              <a:gd name="connsiteY4" fmla="*/ 8805 h 219551"/>
              <a:gd name="connsiteX0" fmla="*/ 75531 w 1404214"/>
              <a:gd name="connsiteY0" fmla="*/ 0 h 210746"/>
              <a:gd name="connsiteX1" fmla="*/ 1404214 w 1404214"/>
              <a:gd name="connsiteY1" fmla="*/ 21131 h 210746"/>
              <a:gd name="connsiteX2" fmla="*/ 1328682 w 1404214"/>
              <a:gd name="connsiteY2" fmla="*/ 210746 h 210746"/>
              <a:gd name="connsiteX3" fmla="*/ 0 w 1404214"/>
              <a:gd name="connsiteY3" fmla="*/ 210746 h 210746"/>
              <a:gd name="connsiteX4" fmla="*/ 75531 w 1404214"/>
              <a:gd name="connsiteY4" fmla="*/ 0 h 210746"/>
              <a:gd name="connsiteX0" fmla="*/ 75531 w 1403334"/>
              <a:gd name="connsiteY0" fmla="*/ 2642 h 213388"/>
              <a:gd name="connsiteX1" fmla="*/ 1403334 w 1403334"/>
              <a:gd name="connsiteY1" fmla="*/ 0 h 213388"/>
              <a:gd name="connsiteX2" fmla="*/ 1328682 w 1403334"/>
              <a:gd name="connsiteY2" fmla="*/ 213388 h 213388"/>
              <a:gd name="connsiteX3" fmla="*/ 0 w 1403334"/>
              <a:gd name="connsiteY3" fmla="*/ 213388 h 213388"/>
              <a:gd name="connsiteX4" fmla="*/ 75531 w 1403334"/>
              <a:gd name="connsiteY4" fmla="*/ 2642 h 2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334" h="213388">
                <a:moveTo>
                  <a:pt x="75531" y="2642"/>
                </a:moveTo>
                <a:lnTo>
                  <a:pt x="1403334" y="0"/>
                </a:lnTo>
                <a:lnTo>
                  <a:pt x="1328682" y="213388"/>
                </a:lnTo>
                <a:lnTo>
                  <a:pt x="0" y="213388"/>
                </a:lnTo>
                <a:lnTo>
                  <a:pt x="75531" y="2642"/>
                </a:lnTo>
                <a:close/>
              </a:path>
            </a:pathLst>
          </a:custGeom>
          <a:solidFill>
            <a:srgbClr val="0240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41A0F669-697B-D2EC-3BBD-4D1992F723E1}"/>
              </a:ext>
            </a:extLst>
          </p:cNvPr>
          <p:cNvSpPr/>
          <p:nvPr userDrawn="1"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</p:sp>
      <p:sp>
        <p:nvSpPr>
          <p:cNvPr id="89" name="Freeform 12">
            <a:extLst>
              <a:ext uri="{FF2B5EF4-FFF2-40B4-BE49-F238E27FC236}">
                <a16:creationId xmlns:a16="http://schemas.microsoft.com/office/drawing/2014/main" id="{4C5D60E9-507C-63AE-3AA5-7C3599800A49}"/>
              </a:ext>
            </a:extLst>
          </p:cNvPr>
          <p:cNvSpPr/>
          <p:nvPr userDrawn="1"/>
        </p:nvSpPr>
        <p:spPr>
          <a:xfrm>
            <a:off x="1359315" y="2705292"/>
            <a:ext cx="2906891" cy="3466908"/>
          </a:xfrm>
          <a:custGeom>
            <a:avLst/>
            <a:gdLst/>
            <a:ahLst/>
            <a:cxnLst/>
            <a:rect l="l" t="t" r="r" b="b"/>
            <a:pathLst>
              <a:path w="1148401" h="1369643">
                <a:moveTo>
                  <a:pt x="0" y="0"/>
                </a:moveTo>
                <a:lnTo>
                  <a:pt x="1148401" y="0"/>
                </a:lnTo>
                <a:lnTo>
                  <a:pt x="1148401" y="1369643"/>
                </a:lnTo>
                <a:lnTo>
                  <a:pt x="0" y="1369643"/>
                </a:ln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2" name="Freeform 15">
            <a:extLst>
              <a:ext uri="{FF2B5EF4-FFF2-40B4-BE49-F238E27FC236}">
                <a16:creationId xmlns:a16="http://schemas.microsoft.com/office/drawing/2014/main" id="{DCE824A6-90B6-9935-B6CC-BAB90B987F66}"/>
              </a:ext>
            </a:extLst>
          </p:cNvPr>
          <p:cNvSpPr/>
          <p:nvPr userDrawn="1"/>
        </p:nvSpPr>
        <p:spPr>
          <a:xfrm>
            <a:off x="4650619" y="2705292"/>
            <a:ext cx="2906891" cy="3466908"/>
          </a:xfrm>
          <a:custGeom>
            <a:avLst/>
            <a:gdLst/>
            <a:ahLst/>
            <a:cxnLst/>
            <a:rect l="l" t="t" r="r" b="b"/>
            <a:pathLst>
              <a:path w="1148401" h="1369643">
                <a:moveTo>
                  <a:pt x="0" y="0"/>
                </a:moveTo>
                <a:lnTo>
                  <a:pt x="1148401" y="0"/>
                </a:lnTo>
                <a:lnTo>
                  <a:pt x="1148401" y="1369643"/>
                </a:lnTo>
                <a:lnTo>
                  <a:pt x="0" y="1369643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8" name="Freeform 21">
            <a:extLst>
              <a:ext uri="{FF2B5EF4-FFF2-40B4-BE49-F238E27FC236}">
                <a16:creationId xmlns:a16="http://schemas.microsoft.com/office/drawing/2014/main" id="{5B357A69-2443-7A2B-927D-262ADE2CD0C2}"/>
              </a:ext>
            </a:extLst>
          </p:cNvPr>
          <p:cNvSpPr>
            <a:spLocks/>
          </p:cNvSpPr>
          <p:nvPr userDrawn="1"/>
        </p:nvSpPr>
        <p:spPr>
          <a:xfrm>
            <a:off x="2224339" y="1943976"/>
            <a:ext cx="1176843" cy="118211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5" name="Freeform 18">
            <a:extLst>
              <a:ext uri="{FF2B5EF4-FFF2-40B4-BE49-F238E27FC236}">
                <a16:creationId xmlns:a16="http://schemas.microsoft.com/office/drawing/2014/main" id="{EF0BEAF4-C12A-D2CD-97F0-46F7975E6B54}"/>
              </a:ext>
            </a:extLst>
          </p:cNvPr>
          <p:cNvSpPr/>
          <p:nvPr userDrawn="1"/>
        </p:nvSpPr>
        <p:spPr>
          <a:xfrm>
            <a:off x="7925794" y="2705292"/>
            <a:ext cx="2906891" cy="3466908"/>
          </a:xfrm>
          <a:custGeom>
            <a:avLst/>
            <a:gdLst/>
            <a:ahLst/>
            <a:cxnLst/>
            <a:rect l="l" t="t" r="r" b="b"/>
            <a:pathLst>
              <a:path w="1148401" h="1369643">
                <a:moveTo>
                  <a:pt x="0" y="0"/>
                </a:moveTo>
                <a:lnTo>
                  <a:pt x="1148401" y="0"/>
                </a:lnTo>
                <a:lnTo>
                  <a:pt x="1148401" y="1369643"/>
                </a:lnTo>
                <a:lnTo>
                  <a:pt x="0" y="1369643"/>
                </a:ln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018D47C0-8090-33A7-2C66-2A1C40EBB33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0"/>
            <a:ext cx="10515600" cy="16871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09DBFA5A-8197-3FB2-676D-F49EDFC99DA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465891" y="2188960"/>
            <a:ext cx="693738" cy="692150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7" name="Freeform 21">
            <a:extLst>
              <a:ext uri="{FF2B5EF4-FFF2-40B4-BE49-F238E27FC236}">
                <a16:creationId xmlns:a16="http://schemas.microsoft.com/office/drawing/2014/main" id="{E9316055-43A5-1075-60E2-AB91B16DF8D6}"/>
              </a:ext>
            </a:extLst>
          </p:cNvPr>
          <p:cNvSpPr>
            <a:spLocks/>
          </p:cNvSpPr>
          <p:nvPr userDrawn="1"/>
        </p:nvSpPr>
        <p:spPr>
          <a:xfrm>
            <a:off x="5515643" y="1939334"/>
            <a:ext cx="1176843" cy="118211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9" name="Picture Placeholder 130">
            <a:extLst>
              <a:ext uri="{FF2B5EF4-FFF2-40B4-BE49-F238E27FC236}">
                <a16:creationId xmlns:a16="http://schemas.microsoft.com/office/drawing/2014/main" id="{56AC74B3-85C3-195F-342B-E15D41CDE5C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757195" y="2184318"/>
            <a:ext cx="693738" cy="69215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1" name="Freeform 21">
            <a:extLst>
              <a:ext uri="{FF2B5EF4-FFF2-40B4-BE49-F238E27FC236}">
                <a16:creationId xmlns:a16="http://schemas.microsoft.com/office/drawing/2014/main" id="{80FE9CAE-8A3C-20A7-0991-4EC1949AA7D0}"/>
              </a:ext>
            </a:extLst>
          </p:cNvPr>
          <p:cNvSpPr>
            <a:spLocks/>
          </p:cNvSpPr>
          <p:nvPr userDrawn="1"/>
        </p:nvSpPr>
        <p:spPr>
          <a:xfrm>
            <a:off x="8790818" y="1932168"/>
            <a:ext cx="1176843" cy="118211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3" name="Picture Placeholder 130">
            <a:extLst>
              <a:ext uri="{FF2B5EF4-FFF2-40B4-BE49-F238E27FC236}">
                <a16:creationId xmlns:a16="http://schemas.microsoft.com/office/drawing/2014/main" id="{A0915B7B-B87A-7707-822F-BF4D2F55451B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9032370" y="2177152"/>
            <a:ext cx="693738" cy="69215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67BCE841-A75F-0E25-18F6-B4779FCA5F45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1A8D-A218-894D-5C6C-00AE92559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325" y="2949574"/>
            <a:ext cx="2470150" cy="47942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4AB306-B65B-CB5B-EE38-F811FF7E0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325" y="3583363"/>
            <a:ext cx="2470150" cy="2434474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70C9D3-ACFB-6982-E776-EBCF959D40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8989" y="2955422"/>
            <a:ext cx="2470150" cy="47942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049C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E9FB437-1F5A-1829-06A0-CF84B8D8C8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8989" y="3589211"/>
            <a:ext cx="2470150" cy="2434474"/>
          </a:xfrm>
        </p:spPr>
        <p:txBody>
          <a:bodyPr>
            <a:noAutofit/>
          </a:bodyPr>
          <a:lstStyle>
            <a:lvl1pPr algn="ctr">
              <a:defRPr sz="1800">
                <a:solidFill>
                  <a:srgbClr val="0049C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8A6CBF-5D85-7E40-150C-1F43FA3408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7525" y="2959713"/>
            <a:ext cx="2470150" cy="47942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4A22E21-3BED-6578-1D0A-DCF70005F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7525" y="3593502"/>
            <a:ext cx="2470150" cy="2434474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4207E-5C8F-5CA5-E534-9E46AA0E5042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140975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Subjec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C109DEA-37B8-502E-805A-51B404BC454C}"/>
              </a:ext>
            </a:extLst>
          </p:cNvPr>
          <p:cNvSpPr/>
          <p:nvPr userDrawn="1"/>
        </p:nvSpPr>
        <p:spPr>
          <a:xfrm>
            <a:off x="-796393" y="-364768"/>
            <a:ext cx="13494536" cy="2051952"/>
          </a:xfrm>
          <a:custGeom>
            <a:avLst/>
            <a:gdLst>
              <a:gd name="connsiteX0" fmla="*/ 203200 w 1402453"/>
              <a:gd name="connsiteY0" fmla="*/ 0 h 609600"/>
              <a:gd name="connsiteX1" fmla="*/ 1402453 w 1402453"/>
              <a:gd name="connsiteY1" fmla="*/ 390049 h 609600"/>
              <a:gd name="connsiteX2" fmla="*/ 1328682 w 1402453"/>
              <a:gd name="connsiteY2" fmla="*/ 609600 h 609600"/>
              <a:gd name="connsiteX3" fmla="*/ 0 w 1402453"/>
              <a:gd name="connsiteY3" fmla="*/ 609600 h 609600"/>
              <a:gd name="connsiteX4" fmla="*/ 203200 w 1402453"/>
              <a:gd name="connsiteY4" fmla="*/ 0 h 609600"/>
              <a:gd name="connsiteX0" fmla="*/ 77292 w 1402453"/>
              <a:gd name="connsiteY0" fmla="*/ 0 h 229236"/>
              <a:gd name="connsiteX1" fmla="*/ 1402453 w 1402453"/>
              <a:gd name="connsiteY1" fmla="*/ 9685 h 229236"/>
              <a:gd name="connsiteX2" fmla="*/ 1328682 w 1402453"/>
              <a:gd name="connsiteY2" fmla="*/ 229236 h 229236"/>
              <a:gd name="connsiteX3" fmla="*/ 0 w 1402453"/>
              <a:gd name="connsiteY3" fmla="*/ 229236 h 229236"/>
              <a:gd name="connsiteX4" fmla="*/ 77292 w 1402453"/>
              <a:gd name="connsiteY4" fmla="*/ 0 h 229236"/>
              <a:gd name="connsiteX0" fmla="*/ 75531 w 1402453"/>
              <a:gd name="connsiteY0" fmla="*/ 8805 h 219551"/>
              <a:gd name="connsiteX1" fmla="*/ 1402453 w 1402453"/>
              <a:gd name="connsiteY1" fmla="*/ 0 h 219551"/>
              <a:gd name="connsiteX2" fmla="*/ 1328682 w 1402453"/>
              <a:gd name="connsiteY2" fmla="*/ 219551 h 219551"/>
              <a:gd name="connsiteX3" fmla="*/ 0 w 1402453"/>
              <a:gd name="connsiteY3" fmla="*/ 219551 h 219551"/>
              <a:gd name="connsiteX4" fmla="*/ 75531 w 1402453"/>
              <a:gd name="connsiteY4" fmla="*/ 8805 h 219551"/>
              <a:gd name="connsiteX0" fmla="*/ 75531 w 1404214"/>
              <a:gd name="connsiteY0" fmla="*/ 0 h 210746"/>
              <a:gd name="connsiteX1" fmla="*/ 1404214 w 1404214"/>
              <a:gd name="connsiteY1" fmla="*/ 21131 h 210746"/>
              <a:gd name="connsiteX2" fmla="*/ 1328682 w 1404214"/>
              <a:gd name="connsiteY2" fmla="*/ 210746 h 210746"/>
              <a:gd name="connsiteX3" fmla="*/ 0 w 1404214"/>
              <a:gd name="connsiteY3" fmla="*/ 210746 h 210746"/>
              <a:gd name="connsiteX4" fmla="*/ 75531 w 1404214"/>
              <a:gd name="connsiteY4" fmla="*/ 0 h 210746"/>
              <a:gd name="connsiteX0" fmla="*/ 75531 w 1403334"/>
              <a:gd name="connsiteY0" fmla="*/ 2642 h 213388"/>
              <a:gd name="connsiteX1" fmla="*/ 1403334 w 1403334"/>
              <a:gd name="connsiteY1" fmla="*/ 0 h 213388"/>
              <a:gd name="connsiteX2" fmla="*/ 1328682 w 1403334"/>
              <a:gd name="connsiteY2" fmla="*/ 213388 h 213388"/>
              <a:gd name="connsiteX3" fmla="*/ 0 w 1403334"/>
              <a:gd name="connsiteY3" fmla="*/ 213388 h 213388"/>
              <a:gd name="connsiteX4" fmla="*/ 75531 w 1403334"/>
              <a:gd name="connsiteY4" fmla="*/ 2642 h 2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334" h="213388">
                <a:moveTo>
                  <a:pt x="75531" y="2642"/>
                </a:moveTo>
                <a:lnTo>
                  <a:pt x="1403334" y="0"/>
                </a:lnTo>
                <a:lnTo>
                  <a:pt x="1328682" y="213388"/>
                </a:lnTo>
                <a:lnTo>
                  <a:pt x="0" y="213388"/>
                </a:lnTo>
                <a:lnTo>
                  <a:pt x="75531" y="2642"/>
                </a:lnTo>
                <a:close/>
              </a:path>
            </a:pathLst>
          </a:custGeom>
          <a:solidFill>
            <a:srgbClr val="0240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087B89B-D0FD-594E-A604-2263E880202C}"/>
              </a:ext>
            </a:extLst>
          </p:cNvPr>
          <p:cNvSpPr/>
          <p:nvPr userDrawn="1"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0A5D052-5091-64A0-29B8-01E4DD3FF396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018D47C0-8090-33A7-2C66-2A1C40EBB33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1"/>
            <a:ext cx="105156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AEB792A8-410F-889E-9682-9996E03EF1CA}"/>
              </a:ext>
            </a:extLst>
          </p:cNvPr>
          <p:cNvSpPr/>
          <p:nvPr/>
        </p:nvSpPr>
        <p:spPr>
          <a:xfrm>
            <a:off x="828896" y="5677157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56EA2F43-E107-FA06-BF33-C7148D5DAA09}"/>
              </a:ext>
            </a:extLst>
          </p:cNvPr>
          <p:cNvSpPr/>
          <p:nvPr/>
        </p:nvSpPr>
        <p:spPr>
          <a:xfrm>
            <a:off x="685800" y="5488402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2A538942-5FEB-C7D8-F9D5-CCAC6407C412}"/>
              </a:ext>
            </a:extLst>
          </p:cNvPr>
          <p:cNvSpPr txBox="1"/>
          <p:nvPr userDrawn="1"/>
        </p:nvSpPr>
        <p:spPr>
          <a:xfrm>
            <a:off x="943507" y="5565814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 dirty="0">
                <a:solidFill>
                  <a:srgbClr val="FFFFFF"/>
                </a:solidFill>
                <a:latin typeface="+mj-lt"/>
              </a:rPr>
              <a:t>5</a:t>
            </a: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E6869AED-1A47-A19E-A0EE-6C4D514E63CF}"/>
              </a:ext>
            </a:extLst>
          </p:cNvPr>
          <p:cNvSpPr/>
          <p:nvPr/>
        </p:nvSpPr>
        <p:spPr>
          <a:xfrm>
            <a:off x="828896" y="2257878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B2863AB7-27D9-BD60-801C-9AB3185BE20A}"/>
              </a:ext>
            </a:extLst>
          </p:cNvPr>
          <p:cNvSpPr/>
          <p:nvPr/>
        </p:nvSpPr>
        <p:spPr>
          <a:xfrm>
            <a:off x="685800" y="2069123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274BD893-39CC-6587-2170-E971BCF085F9}"/>
              </a:ext>
            </a:extLst>
          </p:cNvPr>
          <p:cNvSpPr txBox="1"/>
          <p:nvPr userDrawn="1"/>
        </p:nvSpPr>
        <p:spPr>
          <a:xfrm>
            <a:off x="943507" y="2146535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35B87862-2AA6-5646-6A4F-D4A15DF7875D}"/>
              </a:ext>
            </a:extLst>
          </p:cNvPr>
          <p:cNvSpPr/>
          <p:nvPr/>
        </p:nvSpPr>
        <p:spPr>
          <a:xfrm>
            <a:off x="828896" y="3109814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C5BA0508-80B8-5055-5420-CD60ABFCBFE7}"/>
              </a:ext>
            </a:extLst>
          </p:cNvPr>
          <p:cNvSpPr/>
          <p:nvPr/>
        </p:nvSpPr>
        <p:spPr>
          <a:xfrm>
            <a:off x="685800" y="2921060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9FA6E6B0-7525-CA07-9C89-06FAB783F447}"/>
              </a:ext>
            </a:extLst>
          </p:cNvPr>
          <p:cNvSpPr txBox="1"/>
          <p:nvPr userDrawn="1"/>
        </p:nvSpPr>
        <p:spPr>
          <a:xfrm>
            <a:off x="943507" y="2998472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6A9E4AB6-5B7D-6BBB-23B8-FB6EBB121477}"/>
              </a:ext>
            </a:extLst>
          </p:cNvPr>
          <p:cNvSpPr/>
          <p:nvPr/>
        </p:nvSpPr>
        <p:spPr>
          <a:xfrm>
            <a:off x="828896" y="3964180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33" name="Freeform 39">
            <a:extLst>
              <a:ext uri="{FF2B5EF4-FFF2-40B4-BE49-F238E27FC236}">
                <a16:creationId xmlns:a16="http://schemas.microsoft.com/office/drawing/2014/main" id="{37401BE6-9FF9-FD0D-6186-24B9DEF5FB14}"/>
              </a:ext>
            </a:extLst>
          </p:cNvPr>
          <p:cNvSpPr/>
          <p:nvPr/>
        </p:nvSpPr>
        <p:spPr>
          <a:xfrm>
            <a:off x="685800" y="3775426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8218FBE3-C2BD-E049-E99C-E6BD8BF32414}"/>
              </a:ext>
            </a:extLst>
          </p:cNvPr>
          <p:cNvSpPr txBox="1"/>
          <p:nvPr userDrawn="1"/>
        </p:nvSpPr>
        <p:spPr>
          <a:xfrm>
            <a:off x="943507" y="3852838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>
                <a:solidFill>
                  <a:srgbClr val="FFFFFF"/>
                </a:solidFill>
                <a:latin typeface="+mj-lt"/>
              </a:rPr>
              <a:t>3</a:t>
            </a:r>
          </a:p>
        </p:txBody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F5F6EC33-B732-CF0D-CFF6-2DE4F7F97313}"/>
              </a:ext>
            </a:extLst>
          </p:cNvPr>
          <p:cNvSpPr/>
          <p:nvPr/>
        </p:nvSpPr>
        <p:spPr>
          <a:xfrm>
            <a:off x="828896" y="4822079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4D70C0F4-072A-36F1-C1D1-9BA6A359C093}"/>
              </a:ext>
            </a:extLst>
          </p:cNvPr>
          <p:cNvSpPr/>
          <p:nvPr/>
        </p:nvSpPr>
        <p:spPr>
          <a:xfrm>
            <a:off x="685800" y="4633324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01E040D8-9B95-7103-ED2F-E26CF1F973D2}"/>
              </a:ext>
            </a:extLst>
          </p:cNvPr>
          <p:cNvSpPr txBox="1"/>
          <p:nvPr userDrawn="1"/>
        </p:nvSpPr>
        <p:spPr>
          <a:xfrm>
            <a:off x="943507" y="4710736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D35608-C8C0-6AFB-FEC1-84AFFBBCF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7488" y="2257425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ED152DD-5E14-B7C6-3140-1E2332D052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7488" y="3111926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AD27CC30-C265-6846-2351-BE66163508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8834" y="3967713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68ED4BB-F1C1-4C3A-1451-F5B5D4A7B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488" y="4827516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EF830AC-573C-85AA-5EFC-A016DAC38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5682594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82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E04B9-D0EC-2D32-DA98-EC34DAE5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D4679-37D2-6E94-0EF7-714CD347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5ABA317-873A-8B3D-F6F7-7AA3583642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8" y="6286500"/>
            <a:ext cx="1788361" cy="457200"/>
          </a:xfrm>
          <a:prstGeom prst="rect">
            <a:avLst/>
          </a:prstGeom>
        </p:spPr>
      </p:pic>
      <p:sp>
        <p:nvSpPr>
          <p:cNvPr id="12" name="Freeform 19">
            <a:extLst>
              <a:ext uri="{FF2B5EF4-FFF2-40B4-BE49-F238E27FC236}">
                <a16:creationId xmlns:a16="http://schemas.microsoft.com/office/drawing/2014/main" id="{FADC83A5-7C47-C565-7129-5C22262964E0}"/>
              </a:ext>
            </a:extLst>
          </p:cNvPr>
          <p:cNvSpPr/>
          <p:nvPr/>
        </p:nvSpPr>
        <p:spPr>
          <a:xfrm>
            <a:off x="0" y="6172200"/>
            <a:ext cx="1130380" cy="685800"/>
          </a:xfrm>
          <a:custGeom>
            <a:avLst/>
            <a:gdLst/>
            <a:ahLst/>
            <a:cxnLst/>
            <a:rect l="l" t="t" r="r" b="b"/>
            <a:pathLst>
              <a:path w="1004782" h="609600">
                <a:moveTo>
                  <a:pt x="203200" y="0"/>
                </a:moveTo>
                <a:lnTo>
                  <a:pt x="1004782" y="0"/>
                </a:lnTo>
                <a:lnTo>
                  <a:pt x="80158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001818F7-8C2E-2C69-F62A-A798DAB78454}"/>
              </a:ext>
            </a:extLst>
          </p:cNvPr>
          <p:cNvSpPr txBox="1"/>
          <p:nvPr/>
        </p:nvSpPr>
        <p:spPr>
          <a:xfrm>
            <a:off x="228600" y="6172200"/>
            <a:ext cx="666750" cy="68580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fld id="{020E956A-83F2-45C7-9E16-4537D737FDA7}" type="slidenum">
              <a:rPr lang="en-US" sz="2000" smtClean="0">
                <a:solidFill>
                  <a:schemeClr val="bg1"/>
                </a:solidFill>
              </a:rPr>
              <a:t>‹#›</a:t>
            </a:fld>
            <a:endParaRPr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5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63" r:id="rId11"/>
    <p:sldLayoutId id="214748366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9C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C14A-8E5E-BD9E-F5D2-E35B64556E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Lung Cancer 2020 – 2024 Q2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66D6A-BD44-095B-AFAF-EDF515A77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509963"/>
            <a:ext cx="6718300" cy="84469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Rate and Form Compliance Division</a:t>
            </a:r>
          </a:p>
          <a:p>
            <a:r>
              <a:rPr lang="en-US" dirty="0"/>
              <a:t>Commissioner Vicki Schmidt</a:t>
            </a:r>
          </a:p>
          <a:p>
            <a:r>
              <a:rPr lang="en-US" dirty="0"/>
              <a:t>Director Julie Holmes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93FB9-8D97-C2B4-2BDF-44DD398CD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b">
            <a:normAutofit lnSpcReduction="10000"/>
          </a:bodyPr>
          <a:lstStyle/>
          <a:p>
            <a:r>
              <a:rPr lang="en-US" dirty="0"/>
              <a:t>Allowed and Paid Claims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9B359-6633-8E0A-5148-60F83580B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Anthony Depner</a:t>
            </a:r>
          </a:p>
          <a:p>
            <a:r>
              <a:rPr lang="en-US" dirty="0"/>
              <a:t>Research Analyst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F97CAB-F873-5B57-A15F-8B680DFD83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6/10/2025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3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Averages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955AE4-EBC2-E780-29D4-BC3E97682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77856"/>
              </p:ext>
            </p:extLst>
          </p:nvPr>
        </p:nvGraphicFramePr>
        <p:xfrm>
          <a:off x="169545" y="1439704"/>
          <a:ext cx="11852909" cy="44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292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Count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20DA83-1681-0F1E-ABA5-38EC99358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801558"/>
              </p:ext>
            </p:extLst>
          </p:nvPr>
        </p:nvGraphicFramePr>
        <p:xfrm>
          <a:off x="937260" y="1485424"/>
          <a:ext cx="10317480" cy="4378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68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Averages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255298-D95B-E109-153D-D397AC14D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826961"/>
              </p:ext>
            </p:extLst>
          </p:nvPr>
        </p:nvGraphicFramePr>
        <p:xfrm>
          <a:off x="0" y="1531144"/>
          <a:ext cx="12192000" cy="449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51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Count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398193-B44D-91F3-BECA-08E3D4982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720186"/>
              </p:ext>
            </p:extLst>
          </p:nvPr>
        </p:nvGraphicFramePr>
        <p:xfrm>
          <a:off x="838200" y="1690342"/>
          <a:ext cx="10515600" cy="421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44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Averages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82028A-84D8-292D-92E6-CDA35E80C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542786"/>
              </p:ext>
            </p:extLst>
          </p:nvPr>
        </p:nvGraphicFramePr>
        <p:xfrm>
          <a:off x="0" y="1531144"/>
          <a:ext cx="12192000" cy="432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74B0A1-3D72-1496-A196-1CBD9B5CBEF1}"/>
              </a:ext>
            </a:extLst>
          </p:cNvPr>
          <p:cNvSpPr txBox="1"/>
          <p:nvPr/>
        </p:nvSpPr>
        <p:spPr>
          <a:xfrm>
            <a:off x="6277040" y="5857875"/>
            <a:ext cx="7669530" cy="33147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+mn-lt"/>
              </a:rPr>
              <a:t>Note: Ther</a:t>
            </a:r>
            <a:r>
              <a:rPr lang="en-US" b="1" dirty="0"/>
              <a:t>e were no claims in the age range for 2010s.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37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Count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5D1160-096A-9916-A194-432E0D921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256595"/>
              </p:ext>
            </p:extLst>
          </p:nvPr>
        </p:nvGraphicFramePr>
        <p:xfrm>
          <a:off x="610944" y="1291590"/>
          <a:ext cx="10970112" cy="476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632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Q3 Averages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F3FDA1-D4A4-693D-A11D-BF21F09FA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036855"/>
              </p:ext>
            </p:extLst>
          </p:nvPr>
        </p:nvGraphicFramePr>
        <p:xfrm>
          <a:off x="594780" y="1418207"/>
          <a:ext cx="11002439" cy="459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39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Q3 Count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3725C6-3BD6-714E-0FB7-4664492B4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870200"/>
              </p:ext>
            </p:extLst>
          </p:nvPr>
        </p:nvGraphicFramePr>
        <p:xfrm>
          <a:off x="702243" y="1511893"/>
          <a:ext cx="10787513" cy="449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769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0E940CA-DB80-00D2-7F74-3E99D13BFC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AFD0A6-3010-21E7-4F1B-548A1A01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Allowed and Paid </a:t>
            </a:r>
            <a:br>
              <a:rPr lang="en-US" dirty="0"/>
            </a:br>
            <a:r>
              <a:rPr lang="en-US" dirty="0"/>
              <a:t>2020 – 2024 Q3 (1910s – 1960s)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5B1962-43F8-D027-0DF2-69A5F5049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110084"/>
              </p:ext>
            </p:extLst>
          </p:nvPr>
        </p:nvGraphicFramePr>
        <p:xfrm>
          <a:off x="388143" y="1690342"/>
          <a:ext cx="11415713" cy="446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090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7703B00-8768-66BF-FA57-E280A6EA1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23F4B-563A-6987-3AA7-ABFF728C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Allowed and Paid </a:t>
            </a:r>
            <a:br>
              <a:rPr lang="en-US" dirty="0"/>
            </a:br>
            <a:r>
              <a:rPr lang="en-US" dirty="0"/>
              <a:t>2020 – 2024 Q3 (1970s – 2020s)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9C4862-49E2-3C1C-C8A8-9D1CE0971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916560"/>
              </p:ext>
            </p:extLst>
          </p:nvPr>
        </p:nvGraphicFramePr>
        <p:xfrm>
          <a:off x="414337" y="1690342"/>
          <a:ext cx="11530013" cy="447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84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D4050B-0EEB-CB77-C666-56080A98B4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6CE2-37E8-8D9D-1ECA-39CF4FF3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pulled are from claims in 2020 through </a:t>
            </a:r>
            <a:r>
              <a:rPr lang="en-US"/>
              <a:t>the third </a:t>
            </a:r>
            <a:r>
              <a:rPr lang="en-US" dirty="0"/>
              <a:t>quarter of 2024.</a:t>
            </a:r>
          </a:p>
          <a:p>
            <a:r>
              <a:rPr lang="en-US" dirty="0"/>
              <a:t>The codes used for this data is as follows: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C34</a:t>
            </a:r>
            <a:r>
              <a:rPr lang="en-US" dirty="0"/>
              <a:t> – Malignant neoplasm of bronchus and lung.</a:t>
            </a:r>
          </a:p>
          <a:p>
            <a:r>
              <a:rPr lang="en-US" dirty="0"/>
              <a:t>These are based on a primary diagnosis of lung cancer. There is a further breakdown for ages, gender, and rating area in the state of Kansas.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6DB35B-276B-B2AB-DC2E-5311F1F7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Information</a:t>
            </a:r>
          </a:p>
        </p:txBody>
      </p:sp>
    </p:spTree>
    <p:extLst>
      <p:ext uri="{BB962C8B-B14F-4D97-AF65-F5344CB8AC3E}">
        <p14:creationId xmlns:p14="http://schemas.microsoft.com/office/powerpoint/2010/main" val="4682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Counts 2020 – 2024 Q1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54429A-02C2-3A00-62AD-F73F58B30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716576"/>
              </p:ext>
            </p:extLst>
          </p:nvPr>
        </p:nvGraphicFramePr>
        <p:xfrm>
          <a:off x="660474" y="1562099"/>
          <a:ext cx="10871052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2129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D4050B-0EEB-CB77-C666-56080A98B4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6CE2-37E8-8D9D-1ECA-39CF4FF3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Most claims were from patients born in the 1950s with a total of 31,329 claims.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second most claims were from patients born in the 1940s with a total of 29,281 claims.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6DB35B-276B-B2AB-DC2E-5311F1F7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Notes for Age</a:t>
            </a:r>
          </a:p>
        </p:txBody>
      </p:sp>
    </p:spTree>
    <p:extLst>
      <p:ext uri="{BB962C8B-B14F-4D97-AF65-F5344CB8AC3E}">
        <p14:creationId xmlns:p14="http://schemas.microsoft.com/office/powerpoint/2010/main" val="490357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43692C-CEF8-04E2-B9F1-F99EF42CAD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Gender (2020 – 2024 Q3)</a:t>
            </a:r>
          </a:p>
        </p:txBody>
      </p:sp>
    </p:spTree>
    <p:extLst>
      <p:ext uri="{BB962C8B-B14F-4D97-AF65-F5344CB8AC3E}">
        <p14:creationId xmlns:p14="http://schemas.microsoft.com/office/powerpoint/2010/main" val="2548607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D5CF0B-B8B7-4845-20D1-46CD6BF2E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465264"/>
              </p:ext>
            </p:extLst>
          </p:nvPr>
        </p:nvGraphicFramePr>
        <p:xfrm>
          <a:off x="300990" y="1405890"/>
          <a:ext cx="5402580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2F43CF-73E0-9119-938A-C3E660F70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8467"/>
              </p:ext>
            </p:extLst>
          </p:nvPr>
        </p:nvGraphicFramePr>
        <p:xfrm>
          <a:off x="5935980" y="1405890"/>
          <a:ext cx="5949104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653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FB9B03-E52B-F47D-0727-B537794C4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269101"/>
              </p:ext>
            </p:extLst>
          </p:nvPr>
        </p:nvGraphicFramePr>
        <p:xfrm>
          <a:off x="335280" y="1394460"/>
          <a:ext cx="561975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E542B1E-619E-113F-5514-4648784FF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321743"/>
              </p:ext>
            </p:extLst>
          </p:nvPr>
        </p:nvGraphicFramePr>
        <p:xfrm>
          <a:off x="6095999" y="1394460"/>
          <a:ext cx="5949105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2549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5824B98-1ABA-F6E0-98F8-12DD860A1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161786"/>
              </p:ext>
            </p:extLst>
          </p:nvPr>
        </p:nvGraphicFramePr>
        <p:xfrm>
          <a:off x="300990" y="1405890"/>
          <a:ext cx="579501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004915-BCEB-723C-F354-DE1D0EA68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892871"/>
              </p:ext>
            </p:extLst>
          </p:nvPr>
        </p:nvGraphicFramePr>
        <p:xfrm>
          <a:off x="6210300" y="1405890"/>
          <a:ext cx="579501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91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B2F9D3-A123-364B-0BB3-2CEE846B9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665092"/>
              </p:ext>
            </p:extLst>
          </p:nvPr>
        </p:nvGraphicFramePr>
        <p:xfrm>
          <a:off x="209549" y="1360170"/>
          <a:ext cx="594910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94867C-A300-917D-2EF3-199AA8426A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501798"/>
              </p:ext>
            </p:extLst>
          </p:nvPr>
        </p:nvGraphicFramePr>
        <p:xfrm>
          <a:off x="6313169" y="1360170"/>
          <a:ext cx="566928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9494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Q2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C87E74-8EA0-9805-5460-2DC00C269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576868"/>
              </p:ext>
            </p:extLst>
          </p:nvPr>
        </p:nvGraphicFramePr>
        <p:xfrm>
          <a:off x="379348" y="1424351"/>
          <a:ext cx="5554728" cy="456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4D1E4E-8500-3884-D9B0-DE4EB6166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120702"/>
              </p:ext>
            </p:extLst>
          </p:nvPr>
        </p:nvGraphicFramePr>
        <p:xfrm>
          <a:off x="6095999" y="1424350"/>
          <a:ext cx="5716653" cy="456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0832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FA33C-8E3E-FAF1-5CFB-86BBEF6ED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F44F55-461C-9A80-C063-D23963DA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Allowed and Paid 2020 –</a:t>
            </a:r>
            <a:br>
              <a:rPr lang="en-US" dirty="0"/>
            </a:br>
            <a:r>
              <a:rPr lang="en-US" dirty="0"/>
              <a:t>2024 Q3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5D5771-D3D9-B602-FA69-3B28B7D59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35373"/>
              </p:ext>
            </p:extLst>
          </p:nvPr>
        </p:nvGraphicFramePr>
        <p:xfrm>
          <a:off x="711622" y="1690342"/>
          <a:ext cx="10768755" cy="444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761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0673E3-BF78-D89E-9531-ADAA13E0F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249A7-FD6B-2E16-0086-B2A83DA1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Counts 2020 – 2024 Q2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2E8D26-3B52-B209-0ABA-2A2CF3E3B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43831"/>
              </p:ext>
            </p:extLst>
          </p:nvPr>
        </p:nvGraphicFramePr>
        <p:xfrm>
          <a:off x="1176337" y="1550020"/>
          <a:ext cx="9839325" cy="446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25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Cost Average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15FBCC-894D-59DA-C129-E0F3B4BA5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731649"/>
              </p:ext>
            </p:extLst>
          </p:nvPr>
        </p:nvGraphicFramePr>
        <p:xfrm>
          <a:off x="294443" y="1530970"/>
          <a:ext cx="5529308" cy="443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98D142-4FD6-6B9A-21B5-2D636CED1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000322"/>
              </p:ext>
            </p:extLst>
          </p:nvPr>
        </p:nvGraphicFramePr>
        <p:xfrm>
          <a:off x="6095998" y="1530970"/>
          <a:ext cx="5804516" cy="443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5744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D4050B-0EEB-CB77-C666-56080A98B4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6CE2-37E8-8D9D-1ECA-39CF4FF38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342"/>
            <a:ext cx="9110133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most common claim is from female patients, about 52.15%.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Females had more claims in every year.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6DB35B-276B-B2AB-DC2E-5311F1F7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Notes for Gender</a:t>
            </a:r>
          </a:p>
        </p:txBody>
      </p:sp>
    </p:spTree>
    <p:extLst>
      <p:ext uri="{BB962C8B-B14F-4D97-AF65-F5344CB8AC3E}">
        <p14:creationId xmlns:p14="http://schemas.microsoft.com/office/powerpoint/2010/main" val="46900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43692C-CEF8-04E2-B9F1-F99EF42CAD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Rating Area (2020 – 2024 Q3)</a:t>
            </a:r>
          </a:p>
        </p:txBody>
      </p:sp>
    </p:spTree>
    <p:extLst>
      <p:ext uri="{BB962C8B-B14F-4D97-AF65-F5344CB8AC3E}">
        <p14:creationId xmlns:p14="http://schemas.microsoft.com/office/powerpoint/2010/main" val="2862497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4FDDB06-D337-93C7-FCFF-29DD677FE7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305377"/>
              </p:ext>
            </p:extLst>
          </p:nvPr>
        </p:nvGraphicFramePr>
        <p:xfrm>
          <a:off x="0" y="1303020"/>
          <a:ext cx="6960870" cy="477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45BE61-DFE7-0A1E-D980-9A85477E1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045826"/>
              </p:ext>
            </p:extLst>
          </p:nvPr>
        </p:nvGraphicFramePr>
        <p:xfrm>
          <a:off x="6960870" y="1303020"/>
          <a:ext cx="5231130" cy="477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60152A-C1A0-9159-BB69-152680FB6049}"/>
              </a:ext>
            </a:extLst>
          </p:cNvPr>
          <p:cNvSpPr txBox="1"/>
          <p:nvPr/>
        </p:nvSpPr>
        <p:spPr>
          <a:xfrm>
            <a:off x="5719933" y="6204398"/>
            <a:ext cx="6472067" cy="52736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+mn-lt"/>
              </a:rPr>
              <a:t>Note: Null </a:t>
            </a:r>
            <a:r>
              <a:rPr lang="en-US" sz="2000" b="1">
                <a:solidFill>
                  <a:schemeClr val="tx1"/>
                </a:solidFill>
                <a:latin typeface="+mn-lt"/>
              </a:rPr>
              <a:t>on the ‘Claim Count’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graph means that the patient’s zip code was not in the state of Kansas.</a:t>
            </a:r>
          </a:p>
        </p:txBody>
      </p:sp>
    </p:spTree>
    <p:extLst>
      <p:ext uri="{BB962C8B-B14F-4D97-AF65-F5344CB8AC3E}">
        <p14:creationId xmlns:p14="http://schemas.microsoft.com/office/powerpoint/2010/main" val="1175413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D2704B1-D2C8-C6BE-0485-EA490EEF25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EE9B5-5979-7B33-AA63-D1DA63FA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A1B9C0-B24D-8535-F62D-F319D53F3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672066"/>
              </p:ext>
            </p:extLst>
          </p:nvPr>
        </p:nvGraphicFramePr>
        <p:xfrm>
          <a:off x="0" y="1360170"/>
          <a:ext cx="682371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520A7C-BD71-A901-3825-8363462800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554343"/>
              </p:ext>
            </p:extLst>
          </p:nvPr>
        </p:nvGraphicFramePr>
        <p:xfrm>
          <a:off x="6823710" y="1360170"/>
          <a:ext cx="536829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6291D1-4C2B-877A-FAB0-E8388DFFA72F}"/>
              </a:ext>
            </a:extLst>
          </p:cNvPr>
          <p:cNvSpPr txBox="1"/>
          <p:nvPr/>
        </p:nvSpPr>
        <p:spPr>
          <a:xfrm>
            <a:off x="5719933" y="6204398"/>
            <a:ext cx="6472067" cy="52736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+mn-lt"/>
              </a:rPr>
              <a:t>Note: Null on the ‘Claim Count’ graph means that the patient’s zip code was not in the state of Kansas.</a:t>
            </a:r>
          </a:p>
        </p:txBody>
      </p:sp>
    </p:spTree>
    <p:extLst>
      <p:ext uri="{BB962C8B-B14F-4D97-AF65-F5344CB8AC3E}">
        <p14:creationId xmlns:p14="http://schemas.microsoft.com/office/powerpoint/2010/main" val="3714307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FBCAABD-3ADB-80B4-454F-8E0C1EBB2C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420885-EF73-3FB3-0AAE-D01FDA8C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A2CD5C-B7A7-11D1-B0A1-2690FF369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397950"/>
              </p:ext>
            </p:extLst>
          </p:nvPr>
        </p:nvGraphicFramePr>
        <p:xfrm>
          <a:off x="0" y="1268730"/>
          <a:ext cx="6835140" cy="4732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56E01A-72F0-3714-142E-EE033CA9D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244954"/>
              </p:ext>
            </p:extLst>
          </p:nvPr>
        </p:nvGraphicFramePr>
        <p:xfrm>
          <a:off x="6836549" y="1268730"/>
          <a:ext cx="5355451" cy="4732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9829CD-9E05-BB2E-2766-467BD9E8F07A}"/>
              </a:ext>
            </a:extLst>
          </p:cNvPr>
          <p:cNvSpPr txBox="1"/>
          <p:nvPr/>
        </p:nvSpPr>
        <p:spPr>
          <a:xfrm>
            <a:off x="5719933" y="6204398"/>
            <a:ext cx="6472067" cy="52736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+mn-lt"/>
              </a:rPr>
              <a:t>Note: Null on the ‘Claim Count’ graph means that the patient’s zip code was not in the state of Kansas.</a:t>
            </a:r>
          </a:p>
        </p:txBody>
      </p:sp>
    </p:spTree>
    <p:extLst>
      <p:ext uri="{BB962C8B-B14F-4D97-AF65-F5344CB8AC3E}">
        <p14:creationId xmlns:p14="http://schemas.microsoft.com/office/powerpoint/2010/main" val="3259457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A3ECE3F-139D-C02A-EAC6-D630B1C65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080EC0-D9A7-983B-E2BE-F4F7CB33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A9BC0C-34A5-2B7E-4FA2-CFA757C03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015678"/>
              </p:ext>
            </p:extLst>
          </p:nvPr>
        </p:nvGraphicFramePr>
        <p:xfrm>
          <a:off x="0" y="1383030"/>
          <a:ext cx="6789420" cy="441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B1AB8C-EE72-A95A-C153-8B7B60223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58536"/>
              </p:ext>
            </p:extLst>
          </p:nvPr>
        </p:nvGraphicFramePr>
        <p:xfrm>
          <a:off x="6781800" y="1383030"/>
          <a:ext cx="5410200" cy="441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5287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4AF21BF-7CA4-8F84-84C4-1AE6AC4C5D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250695-ED0A-5F0E-D031-9F59EDF1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Q3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3C83E41-363C-97AB-95BD-0EE8383D0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946217"/>
              </p:ext>
            </p:extLst>
          </p:nvPr>
        </p:nvGraphicFramePr>
        <p:xfrm>
          <a:off x="0" y="1281222"/>
          <a:ext cx="7364080" cy="476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A34BEB-5B7A-364C-244F-4E838C6A1C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672413"/>
              </p:ext>
            </p:extLst>
          </p:nvPr>
        </p:nvGraphicFramePr>
        <p:xfrm>
          <a:off x="7364078" y="1281222"/>
          <a:ext cx="4827921" cy="476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6673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16BAAC-6199-019A-6AA6-4AB640CC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Total Allowed and Paid 2020 – 2024 Q3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260C51-7BD5-680E-4177-AF9D65B449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DC7F12-189F-19F9-D050-5216C7CEF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483353"/>
              </p:ext>
            </p:extLst>
          </p:nvPr>
        </p:nvGraphicFramePr>
        <p:xfrm>
          <a:off x="-1" y="1336430"/>
          <a:ext cx="12256477" cy="471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508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12026A4-3672-0681-A6FC-E85D79853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D5920-C940-4ED5-84FA-6E5F482F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Counts 2020 – 2024 Q3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8F1F546-7ABC-939C-155C-D2CD7917B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519839"/>
              </p:ext>
            </p:extLst>
          </p:nvPr>
        </p:nvGraphicFramePr>
        <p:xfrm>
          <a:off x="0" y="1380393"/>
          <a:ext cx="12192000" cy="470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319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BF38B8-92DE-7ADC-CE53-205F1C6417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5074-DBF9-0AA1-0F33-5258D6F3D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most claims in one area over the five-year span was rating area 6 (southcentral) which includes counties such as Sedgwick, Butler, and Reno.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Rating area 6 had the highest number of claims every year, and therefore also had the largest amount of total allowed and paid claims.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Rating area 6 had 35.34% of total claims.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336EB4-768D-FEA6-D208-AA9101E0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Notes for Rating Areas</a:t>
            </a:r>
          </a:p>
        </p:txBody>
      </p:sp>
    </p:spTree>
    <p:extLst>
      <p:ext uri="{BB962C8B-B14F-4D97-AF65-F5344CB8AC3E}">
        <p14:creationId xmlns:p14="http://schemas.microsoft.com/office/powerpoint/2010/main" val="234222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Cost Totals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EBB7761-6FC9-DB87-470C-B9594D490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30979"/>
              </p:ext>
            </p:extLst>
          </p:nvPr>
        </p:nvGraphicFramePr>
        <p:xfrm>
          <a:off x="219333" y="1394459"/>
          <a:ext cx="5551151" cy="458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1FB559-85E2-E38E-81D2-502141951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653612"/>
              </p:ext>
            </p:extLst>
          </p:nvPr>
        </p:nvGraphicFramePr>
        <p:xfrm>
          <a:off x="6096000" y="1394460"/>
          <a:ext cx="5813394" cy="458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318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Diagram 53">
            <a:extLst>
              <a:ext uri="{FF2B5EF4-FFF2-40B4-BE49-F238E27FC236}">
                <a16:creationId xmlns:a16="http://schemas.microsoft.com/office/drawing/2014/main" id="{49BE550D-441C-2ACC-5731-5437DB778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307420"/>
              </p:ext>
            </p:extLst>
          </p:nvPr>
        </p:nvGraphicFramePr>
        <p:xfrm>
          <a:off x="-545474" y="2226734"/>
          <a:ext cx="8128000" cy="240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36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Counts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00938B-9C43-F7AD-534D-05B458C674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617145"/>
              </p:ext>
            </p:extLst>
          </p:nvPr>
        </p:nvGraphicFramePr>
        <p:xfrm>
          <a:off x="886484" y="1522265"/>
          <a:ext cx="10419031" cy="447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24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D4050B-0EEB-CB77-C666-56080A98B4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6CE2-37E8-8D9D-1ECA-39CF4FF3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Allowed 2020 – 2024 Q3: $150,718,661.04</a:t>
            </a:r>
          </a:p>
          <a:p>
            <a:r>
              <a:rPr lang="en-US" dirty="0"/>
              <a:t>Total Paid 2020 – 2024 Q3: $111,498,985.96</a:t>
            </a:r>
          </a:p>
          <a:p>
            <a:r>
              <a:rPr lang="en-US" dirty="0"/>
              <a:t>Total Claims 2020 – 2024 Q3:  96,434</a:t>
            </a:r>
          </a:p>
          <a:p>
            <a:r>
              <a:rPr lang="en-US" dirty="0"/>
              <a:t>There is no significant change in the number of claims each year.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6DB35B-276B-B2AB-DC2E-5311F1F7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Notes</a:t>
            </a:r>
          </a:p>
        </p:txBody>
      </p:sp>
    </p:spTree>
    <p:extLst>
      <p:ext uri="{BB962C8B-B14F-4D97-AF65-F5344CB8AC3E}">
        <p14:creationId xmlns:p14="http://schemas.microsoft.com/office/powerpoint/2010/main" val="50273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43692C-CEF8-04E2-B9F1-F99EF42CAD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Age (2020 – 2024 Q3)</a:t>
            </a:r>
          </a:p>
        </p:txBody>
      </p:sp>
    </p:spTree>
    <p:extLst>
      <p:ext uri="{BB962C8B-B14F-4D97-AF65-F5344CB8AC3E}">
        <p14:creationId xmlns:p14="http://schemas.microsoft.com/office/powerpoint/2010/main" val="95271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Averages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95D077-9E72-E9B5-57A8-796F2B668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34960"/>
              </p:ext>
            </p:extLst>
          </p:nvPr>
        </p:nvGraphicFramePr>
        <p:xfrm>
          <a:off x="438150" y="1530970"/>
          <a:ext cx="11315700" cy="429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77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Count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697F8C-FB9C-6E4D-4AB2-556246672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479001"/>
              </p:ext>
            </p:extLst>
          </p:nvPr>
        </p:nvGraphicFramePr>
        <p:xfrm>
          <a:off x="1257300" y="1564612"/>
          <a:ext cx="9677400" cy="417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79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S Dept of Ins">
      <a:dk1>
        <a:sysClr val="windowText" lastClr="000000"/>
      </a:dk1>
      <a:lt1>
        <a:sysClr val="window" lastClr="FFFFFF"/>
      </a:lt1>
      <a:dk2>
        <a:srgbClr val="223A7A"/>
      </a:dk2>
      <a:lt2>
        <a:srgbClr val="FFFFFF"/>
      </a:lt2>
      <a:accent1>
        <a:srgbClr val="3357B6"/>
      </a:accent1>
      <a:accent2>
        <a:srgbClr val="FFE900"/>
      </a:accent2>
      <a:accent3>
        <a:srgbClr val="FFC700"/>
      </a:accent3>
      <a:accent4>
        <a:srgbClr val="8399D2"/>
      </a:accent4>
      <a:accent5>
        <a:srgbClr val="CCCCCC"/>
      </a:accent5>
      <a:accent6>
        <a:srgbClr val="444444"/>
      </a:accent6>
      <a:hlink>
        <a:srgbClr val="9939AF"/>
      </a:hlink>
      <a:folHlink>
        <a:srgbClr val="CCB9C5"/>
      </a:folHlink>
    </a:clrScheme>
    <a:fontScheme name="KS Dept of Ins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DOI PowerPoint Template" id="{5341CDA2-B370-4693-8959-C2F1EEEF04B3}" vid="{6F42D206-D535-4750-82EC-C6DCFBAD86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KDOI PowerPoint Template</Template>
  <TotalTime>1505</TotalTime>
  <Words>712</Words>
  <Application>Microsoft Office PowerPoint</Application>
  <PresentationFormat>Widescreen</PresentationFormat>
  <Paragraphs>184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Grandview</vt:lpstr>
      <vt:lpstr>Office Theme</vt:lpstr>
      <vt:lpstr>Lung Cancer 2020 – 2024 Q2</vt:lpstr>
      <vt:lpstr>Query Information</vt:lpstr>
      <vt:lpstr>Claim Cost Average </vt:lpstr>
      <vt:lpstr>Claim Cost Totals</vt:lpstr>
      <vt:lpstr>Claim Counts</vt:lpstr>
      <vt:lpstr>Data Notes</vt:lpstr>
      <vt:lpstr>PowerPoint Presentation</vt:lpstr>
      <vt:lpstr>2020 Averages</vt:lpstr>
      <vt:lpstr>2020 Count</vt:lpstr>
      <vt:lpstr>2021 Averages</vt:lpstr>
      <vt:lpstr>2021 Count</vt:lpstr>
      <vt:lpstr>2022 Averages</vt:lpstr>
      <vt:lpstr>2022 Count</vt:lpstr>
      <vt:lpstr>2023 Averages</vt:lpstr>
      <vt:lpstr>2023 Count</vt:lpstr>
      <vt:lpstr>2024 Q3 Averages</vt:lpstr>
      <vt:lpstr>2024 Q3 Count</vt:lpstr>
      <vt:lpstr>Total Allowed and Paid  2020 – 2024 Q3 (1910s – 1960s)</vt:lpstr>
      <vt:lpstr>Total Allowed and Paid  2020 – 2024 Q3 (1970s – 2020s)</vt:lpstr>
      <vt:lpstr>Claim Counts 2020 – 2024 Q1</vt:lpstr>
      <vt:lpstr>Data Notes for Age</vt:lpstr>
      <vt:lpstr>PowerPoint Presentation</vt:lpstr>
      <vt:lpstr>2020</vt:lpstr>
      <vt:lpstr>2021</vt:lpstr>
      <vt:lpstr>2022</vt:lpstr>
      <vt:lpstr>2023</vt:lpstr>
      <vt:lpstr>2024 Q2</vt:lpstr>
      <vt:lpstr>Total Allowed and Paid 2020 – 2024 Q3</vt:lpstr>
      <vt:lpstr>Claim Counts 2020 – 2024 Q2</vt:lpstr>
      <vt:lpstr>Data Notes for Gender</vt:lpstr>
      <vt:lpstr>PowerPoint Presentation</vt:lpstr>
      <vt:lpstr>2020</vt:lpstr>
      <vt:lpstr>2021</vt:lpstr>
      <vt:lpstr>2022</vt:lpstr>
      <vt:lpstr>2023</vt:lpstr>
      <vt:lpstr>2024 Q3</vt:lpstr>
      <vt:lpstr>Total Allowed and Paid 2020 – 2024 Q3</vt:lpstr>
      <vt:lpstr>Claim Counts 2020 – 2024 Q3</vt:lpstr>
      <vt:lpstr>Data Notes for Rating Areas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Depner [KDOI]</dc:creator>
  <cp:lastModifiedBy>Anthony Depner [KDOI]</cp:lastModifiedBy>
  <cp:revision>122</cp:revision>
  <dcterms:created xsi:type="dcterms:W3CDTF">2024-09-04T17:31:47Z</dcterms:created>
  <dcterms:modified xsi:type="dcterms:W3CDTF">2025-06-10T17:55:33Z</dcterms:modified>
</cp:coreProperties>
</file>