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76" r:id="rId2"/>
    <p:sldId id="278" r:id="rId3"/>
    <p:sldId id="291" r:id="rId4"/>
    <p:sldId id="292" r:id="rId5"/>
    <p:sldId id="282" r:id="rId6"/>
    <p:sldId id="293" r:id="rId7"/>
    <p:sldId id="303" r:id="rId8"/>
    <p:sldId id="304" r:id="rId9"/>
    <p:sldId id="305" r:id="rId10"/>
    <p:sldId id="296" r:id="rId11"/>
    <p:sldId id="297" r:id="rId12"/>
    <p:sldId id="306" r:id="rId13"/>
    <p:sldId id="307" r:id="rId14"/>
    <p:sldId id="308" r:id="rId15"/>
    <p:sldId id="309" r:id="rId16"/>
    <p:sldId id="310" r:id="rId17"/>
    <p:sldId id="302"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EE046-5C55-415C-B3FD-423FFD5A7A90}">
          <p14:sldIdLst>
            <p14:sldId id="276"/>
            <p14:sldId id="278"/>
            <p14:sldId id="291"/>
            <p14:sldId id="292"/>
            <p14:sldId id="282"/>
            <p14:sldId id="293"/>
            <p14:sldId id="303"/>
            <p14:sldId id="304"/>
            <p14:sldId id="305"/>
            <p14:sldId id="296"/>
            <p14:sldId id="297"/>
            <p14:sldId id="306"/>
            <p14:sldId id="307"/>
            <p14:sldId id="308"/>
            <p14:sldId id="309"/>
            <p14:sldId id="310"/>
            <p14:sldId id="302"/>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C2"/>
    <a:srgbClr val="02409B"/>
    <a:srgbClr val="334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09" d="100"/>
          <a:sy n="109" d="100"/>
        </p:scale>
        <p:origin x="132" y="11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nthony.depner\Desktop\Monthly%20KHISS%20reports%202025\Opioid%20Inpatient%20vs%20Outpatient\Opioid%20Inpatient%20V%20Outpatient.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thony.depner\Desktop\Monthly%20KHISS%20reports\Opioid%20Inpatient%20v%20Outpatient\Opioid%20Inpatient%20V%20Outpati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70417760279965E-2"/>
                  <c:y val="-9.487277631962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CC-40B2-9B70-2D14E01FD9B7}"/>
                </c:ext>
              </c:extLst>
            </c:dLbl>
            <c:dLbl>
              <c:idx val="1"/>
              <c:layout>
                <c:manualLayout>
                  <c:x val="-7.7041776027996556E-2"/>
                  <c:y val="-0.11339129483814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CC-40B2-9B70-2D14E01FD9B7}"/>
                </c:ext>
              </c:extLst>
            </c:dLbl>
            <c:dLbl>
              <c:idx val="3"/>
              <c:layout>
                <c:manualLayout>
                  <c:x val="2.5736001749781277E-2"/>
                  <c:y val="-2.28018372703412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CC-40B2-9B70-2D14E01FD9B7}"/>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ALLOWED'!$D$3:$D$7</c:f>
              <c:strCache>
                <c:ptCount val="5"/>
                <c:pt idx="0">
                  <c:v>F1110          </c:v>
                </c:pt>
                <c:pt idx="1">
                  <c:v>F1120          </c:v>
                </c:pt>
                <c:pt idx="2">
                  <c:v>F1123          </c:v>
                </c:pt>
                <c:pt idx="3">
                  <c:v>F1124          </c:v>
                </c:pt>
                <c:pt idx="4">
                  <c:v>F11251         </c:v>
                </c:pt>
              </c:strCache>
            </c:strRef>
          </c:cat>
          <c:val>
            <c:numRef>
              <c:f>'DIAG IN ALLOWED'!$C$3:$C$7</c:f>
              <c:numCache>
                <c:formatCode>_("$"* #,##0.00_);_("$"* \(#,##0.00\);_("$"* "-"??_);_(@_)</c:formatCode>
                <c:ptCount val="5"/>
                <c:pt idx="0">
                  <c:v>8190</c:v>
                </c:pt>
                <c:pt idx="1">
                  <c:v>2779.1844444444446</c:v>
                </c:pt>
                <c:pt idx="2">
                  <c:v>7134.2731250000006</c:v>
                </c:pt>
                <c:pt idx="3">
                  <c:v>4560</c:v>
                </c:pt>
                <c:pt idx="4">
                  <c:v>21891</c:v>
                </c:pt>
              </c:numCache>
            </c:numRef>
          </c:val>
          <c:smooth val="0"/>
          <c:extLst>
            <c:ext xmlns:c16="http://schemas.microsoft.com/office/drawing/2014/chart" uri="{C3380CC4-5D6E-409C-BE32-E72D297353CC}">
              <c16:uniqueId val="{00000003-36CC-40B2-9B70-2D14E01FD9B7}"/>
            </c:ext>
          </c:extLst>
        </c:ser>
        <c:dLbls>
          <c:dLblPos val="t"/>
          <c:showLegendKey val="0"/>
          <c:showVal val="1"/>
          <c:showCatName val="0"/>
          <c:showSerName val="0"/>
          <c:showPercent val="0"/>
          <c:showBubbleSize val="0"/>
        </c:dLbls>
        <c:smooth val="0"/>
        <c:axId val="917055007"/>
        <c:axId val="917055967"/>
      </c:lineChart>
      <c:catAx>
        <c:axId val="91705500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917055967"/>
        <c:crosses val="autoZero"/>
        <c:auto val="1"/>
        <c:lblAlgn val="ctr"/>
        <c:lblOffset val="100"/>
        <c:noMultiLvlLbl val="0"/>
      </c:catAx>
      <c:valAx>
        <c:axId val="91705596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91705500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5.7597331583552104E-2"/>
                  <c:y val="-0.155057961504811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6A-476D-897B-03B30AAA5534}"/>
                </c:ext>
              </c:extLst>
            </c:dLbl>
            <c:dLbl>
              <c:idx val="2"/>
              <c:layout>
                <c:manualLayout>
                  <c:x val="-8.8152887139107614E-2"/>
                  <c:y val="-0.150428331875182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6A-476D-897B-03B30AAA5534}"/>
                </c:ext>
              </c:extLst>
            </c:dLbl>
            <c:dLbl>
              <c:idx val="4"/>
              <c:layout>
                <c:manualLayout>
                  <c:x val="-2.6875328083989604E-2"/>
                  <c:y val="-0.145798702245552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6A-476D-897B-03B30AAA5534}"/>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ALLOWED'!$J$3:$J$7</c:f>
              <c:strCache>
                <c:ptCount val="5"/>
                <c:pt idx="0">
                  <c:v>F1110</c:v>
                </c:pt>
                <c:pt idx="1">
                  <c:v>F1120</c:v>
                </c:pt>
                <c:pt idx="2">
                  <c:v>F11221</c:v>
                </c:pt>
                <c:pt idx="3">
                  <c:v>F1123</c:v>
                </c:pt>
                <c:pt idx="4">
                  <c:v>F1124</c:v>
                </c:pt>
              </c:strCache>
            </c:strRef>
          </c:cat>
          <c:val>
            <c:numRef>
              <c:f>'DIAG IN ALLOWED'!$I$3:$I$7</c:f>
              <c:numCache>
                <c:formatCode>_("$"* #,##0.00_);_("$"* \(#,##0.00\);_("$"* "-"??_);_(@_)</c:formatCode>
                <c:ptCount val="5"/>
                <c:pt idx="0">
                  <c:v>13125</c:v>
                </c:pt>
                <c:pt idx="1">
                  <c:v>4073.95</c:v>
                </c:pt>
                <c:pt idx="2">
                  <c:v>1975</c:v>
                </c:pt>
                <c:pt idx="3">
                  <c:v>9897.39</c:v>
                </c:pt>
                <c:pt idx="4">
                  <c:v>4951.8500000000004</c:v>
                </c:pt>
              </c:numCache>
            </c:numRef>
          </c:val>
          <c:smooth val="0"/>
          <c:extLst>
            <c:ext xmlns:c16="http://schemas.microsoft.com/office/drawing/2014/chart" uri="{C3380CC4-5D6E-409C-BE32-E72D297353CC}">
              <c16:uniqueId val="{00000003-716A-476D-897B-03B30AAA5534}"/>
            </c:ext>
          </c:extLst>
        </c:ser>
        <c:dLbls>
          <c:dLblPos val="t"/>
          <c:showLegendKey val="0"/>
          <c:showVal val="1"/>
          <c:showCatName val="0"/>
          <c:showSerName val="0"/>
          <c:showPercent val="0"/>
          <c:showBubbleSize val="0"/>
        </c:dLbls>
        <c:smooth val="0"/>
        <c:axId val="1549909711"/>
        <c:axId val="1549921231"/>
      </c:lineChart>
      <c:catAx>
        <c:axId val="154990971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21231"/>
        <c:crosses val="autoZero"/>
        <c:auto val="1"/>
        <c:lblAlgn val="ctr"/>
        <c:lblOffset val="100"/>
        <c:noMultiLvlLbl val="0"/>
      </c:catAx>
      <c:valAx>
        <c:axId val="154992123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097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4.3708442694663167E-2"/>
                  <c:y val="-0.155057961504811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71-4D34-93EB-EEA177EC68AF}"/>
                </c:ext>
              </c:extLst>
            </c:dLbl>
            <c:dLbl>
              <c:idx val="2"/>
              <c:layout>
                <c:manualLayout>
                  <c:x val="-7.3145888013998253E-2"/>
                  <c:y val="-0.11339129483814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71-4D34-93EB-EEA177EC68AF}"/>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PAID'!$J$3:$J$7</c:f>
              <c:strCache>
                <c:ptCount val="5"/>
                <c:pt idx="0">
                  <c:v>F1110</c:v>
                </c:pt>
                <c:pt idx="1">
                  <c:v>F1120</c:v>
                </c:pt>
                <c:pt idx="2">
                  <c:v>F11221</c:v>
                </c:pt>
                <c:pt idx="3">
                  <c:v>F1123</c:v>
                </c:pt>
                <c:pt idx="4">
                  <c:v>F1124</c:v>
                </c:pt>
              </c:strCache>
            </c:strRef>
          </c:cat>
          <c:val>
            <c:numRef>
              <c:f>'DIAG IN PAID'!$I$3:$I$7</c:f>
              <c:numCache>
                <c:formatCode>_("$"* #,##0.00_);_("$"* \(#,##0.00\);_("$"* "-"??_);_(@_)</c:formatCode>
                <c:ptCount val="5"/>
                <c:pt idx="0">
                  <c:v>12225</c:v>
                </c:pt>
                <c:pt idx="1">
                  <c:v>3329.92</c:v>
                </c:pt>
                <c:pt idx="2">
                  <c:v>888.36</c:v>
                </c:pt>
                <c:pt idx="3">
                  <c:v>4689.76</c:v>
                </c:pt>
                <c:pt idx="4">
                  <c:v>3944.16</c:v>
                </c:pt>
              </c:numCache>
            </c:numRef>
          </c:val>
          <c:smooth val="0"/>
          <c:extLst>
            <c:ext xmlns:c16="http://schemas.microsoft.com/office/drawing/2014/chart" uri="{C3380CC4-5D6E-409C-BE32-E72D297353CC}">
              <c16:uniqueId val="{00000002-6171-4D34-93EB-EEA177EC68AF}"/>
            </c:ext>
          </c:extLst>
        </c:ser>
        <c:dLbls>
          <c:dLblPos val="t"/>
          <c:showLegendKey val="0"/>
          <c:showVal val="1"/>
          <c:showCatName val="0"/>
          <c:showSerName val="0"/>
          <c:showPercent val="0"/>
          <c:showBubbleSize val="0"/>
        </c:dLbls>
        <c:smooth val="0"/>
        <c:axId val="1215472863"/>
        <c:axId val="1215475743"/>
      </c:lineChart>
      <c:catAx>
        <c:axId val="121547286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15475743"/>
        <c:crosses val="autoZero"/>
        <c:auto val="1"/>
        <c:lblAlgn val="ctr"/>
        <c:lblOffset val="100"/>
        <c:noMultiLvlLbl val="0"/>
      </c:catAx>
      <c:valAx>
        <c:axId val="12154757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1547286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IN COUNT'!$I$3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COUNT'!$H$4:$H$8</c:f>
              <c:strCache>
                <c:ptCount val="5"/>
                <c:pt idx="0">
                  <c:v>F1110</c:v>
                </c:pt>
                <c:pt idx="1">
                  <c:v>F1120</c:v>
                </c:pt>
                <c:pt idx="2">
                  <c:v>F11221</c:v>
                </c:pt>
                <c:pt idx="3">
                  <c:v>F1123</c:v>
                </c:pt>
                <c:pt idx="4">
                  <c:v>F1124</c:v>
                </c:pt>
              </c:strCache>
            </c:strRef>
          </c:cat>
          <c:val>
            <c:numRef>
              <c:f>'DIAG IN COUNT'!$I$4:$I$8</c:f>
              <c:numCache>
                <c:formatCode>General</c:formatCode>
                <c:ptCount val="5"/>
                <c:pt idx="0">
                  <c:v>1</c:v>
                </c:pt>
                <c:pt idx="1">
                  <c:v>619</c:v>
                </c:pt>
                <c:pt idx="2">
                  <c:v>2</c:v>
                </c:pt>
                <c:pt idx="3">
                  <c:v>59</c:v>
                </c:pt>
                <c:pt idx="4">
                  <c:v>2</c:v>
                </c:pt>
              </c:numCache>
            </c:numRef>
          </c:val>
          <c:extLst>
            <c:ext xmlns:c16="http://schemas.microsoft.com/office/drawing/2014/chart" uri="{C3380CC4-5D6E-409C-BE32-E72D297353CC}">
              <c16:uniqueId val="{00000000-6047-4F02-A5F1-77259B05540B}"/>
            </c:ext>
          </c:extLst>
        </c:ser>
        <c:dLbls>
          <c:dLblPos val="outEnd"/>
          <c:showLegendKey val="0"/>
          <c:showVal val="1"/>
          <c:showCatName val="0"/>
          <c:showSerName val="0"/>
          <c:showPercent val="0"/>
          <c:showBubbleSize val="0"/>
        </c:dLbls>
        <c:gapWidth val="100"/>
        <c:overlap val="-24"/>
        <c:axId val="684366976"/>
        <c:axId val="684367936"/>
      </c:barChart>
      <c:catAx>
        <c:axId val="684366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684367936"/>
        <c:crosses val="autoZero"/>
        <c:auto val="1"/>
        <c:lblAlgn val="ctr"/>
        <c:lblOffset val="100"/>
        <c:noMultiLvlLbl val="0"/>
      </c:catAx>
      <c:valAx>
        <c:axId val="6843679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6843669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Allowed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'DIAG IN ALLOWED'!$K$2</c:f>
              <c:strCache>
                <c:ptCount val="1"/>
                <c:pt idx="0">
                  <c:v>Average Allowed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ALLOWED'!$L$3:$L$8</c:f>
              <c:strCache>
                <c:ptCount val="6"/>
                <c:pt idx="0">
                  <c:v>F1110</c:v>
                </c:pt>
                <c:pt idx="1">
                  <c:v>F1120</c:v>
                </c:pt>
                <c:pt idx="2">
                  <c:v>F11221</c:v>
                </c:pt>
                <c:pt idx="3">
                  <c:v>F1123</c:v>
                </c:pt>
                <c:pt idx="4">
                  <c:v>F1124</c:v>
                </c:pt>
                <c:pt idx="5">
                  <c:v>F1193</c:v>
                </c:pt>
              </c:strCache>
            </c:strRef>
          </c:cat>
          <c:val>
            <c:numRef>
              <c:f>'DIAG IN ALLOWED'!$K$3:$K$8</c:f>
              <c:numCache>
                <c:formatCode>_("$"* #,##0.00_);_("$"* \(#,##0.00\);_("$"* "-"??_);_(@_)</c:formatCode>
                <c:ptCount val="6"/>
                <c:pt idx="0">
                  <c:v>2802.95</c:v>
                </c:pt>
                <c:pt idx="1">
                  <c:v>4697.3100000000004</c:v>
                </c:pt>
                <c:pt idx="2">
                  <c:v>925</c:v>
                </c:pt>
                <c:pt idx="3">
                  <c:v>6280.15</c:v>
                </c:pt>
                <c:pt idx="4">
                  <c:v>8546.89</c:v>
                </c:pt>
                <c:pt idx="5">
                  <c:v>2624.5</c:v>
                </c:pt>
              </c:numCache>
            </c:numRef>
          </c:val>
          <c:smooth val="0"/>
          <c:extLst>
            <c:ext xmlns:c16="http://schemas.microsoft.com/office/drawing/2014/chart" uri="{C3380CC4-5D6E-409C-BE32-E72D297353CC}">
              <c16:uniqueId val="{00000000-F552-4502-B0F4-470000F2C89C}"/>
            </c:ext>
          </c:extLst>
        </c:ser>
        <c:dLbls>
          <c:dLblPos val="t"/>
          <c:showLegendKey val="0"/>
          <c:showVal val="1"/>
          <c:showCatName val="0"/>
          <c:showSerName val="0"/>
          <c:showPercent val="0"/>
          <c:showBubbleSize val="0"/>
        </c:dLbls>
        <c:smooth val="0"/>
        <c:axId val="891177391"/>
        <c:axId val="891166351"/>
        <c:extLst>
          <c:ext xmlns:c15="http://schemas.microsoft.com/office/drawing/2012/chart" uri="{02D57815-91ED-43cb-92C2-25804820EDAC}">
            <c15:filteredLineSeries>
              <c15:ser>
                <c:idx val="1"/>
                <c:order val="1"/>
                <c:tx>
                  <c:strRef>
                    <c:extLst>
                      <c:ext uri="{02D57815-91ED-43cb-92C2-25804820EDAC}">
                        <c15:formulaRef>
                          <c15:sqref>'DIAG IN ALLOWED'!$L$2</c15:sqref>
                        </c15:formulaRef>
                      </c:ext>
                    </c:extLst>
                    <c:strCache>
                      <c:ptCount val="1"/>
                      <c:pt idx="0">
                        <c:v>CODE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'DIAG IN ALLOWED'!$L$3:$L$8</c15:sqref>
                        </c15:formulaRef>
                      </c:ext>
                    </c:extLst>
                    <c:strCache>
                      <c:ptCount val="6"/>
                      <c:pt idx="0">
                        <c:v>F1110</c:v>
                      </c:pt>
                      <c:pt idx="1">
                        <c:v>F1120</c:v>
                      </c:pt>
                      <c:pt idx="2">
                        <c:v>F11221</c:v>
                      </c:pt>
                      <c:pt idx="3">
                        <c:v>F1123</c:v>
                      </c:pt>
                      <c:pt idx="4">
                        <c:v>F1124</c:v>
                      </c:pt>
                      <c:pt idx="5">
                        <c:v>F1193</c:v>
                      </c:pt>
                    </c:strCache>
                  </c:strRef>
                </c:cat>
                <c:val>
                  <c:numRef>
                    <c:extLst>
                      <c:ext uri="{02D57815-91ED-43cb-92C2-25804820EDAC}">
                        <c15:formulaRef>
                          <c15:sqref>'DIAG IN ALLOWED'!$L$3:$L$8</c15:sqref>
                        </c15:formulaRef>
                      </c:ext>
                    </c:extLst>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F552-4502-B0F4-470000F2C89C}"/>
                  </c:ext>
                </c:extLst>
              </c15:ser>
            </c15:filteredLineSeries>
          </c:ext>
        </c:extLst>
      </c:lineChart>
      <c:catAx>
        <c:axId val="89117739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91166351"/>
        <c:crosses val="autoZero"/>
        <c:auto val="1"/>
        <c:lblAlgn val="ctr"/>
        <c:lblOffset val="100"/>
        <c:noMultiLvlLbl val="0"/>
      </c:catAx>
      <c:valAx>
        <c:axId val="89116635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9117739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Paid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'DIAG IN PAID'!$K$2</c:f>
              <c:strCache>
                <c:ptCount val="1"/>
                <c:pt idx="0">
                  <c:v>Average Paid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PAID'!$L$3:$L$8</c:f>
              <c:strCache>
                <c:ptCount val="6"/>
                <c:pt idx="0">
                  <c:v>F1110</c:v>
                </c:pt>
                <c:pt idx="1">
                  <c:v>F1120</c:v>
                </c:pt>
                <c:pt idx="2">
                  <c:v>F11221</c:v>
                </c:pt>
                <c:pt idx="3">
                  <c:v>F1123</c:v>
                </c:pt>
                <c:pt idx="4">
                  <c:v>F1124</c:v>
                </c:pt>
                <c:pt idx="5">
                  <c:v>F1193</c:v>
                </c:pt>
              </c:strCache>
            </c:strRef>
          </c:cat>
          <c:val>
            <c:numRef>
              <c:f>'DIAG IN PAID'!$K$3:$K$8</c:f>
              <c:numCache>
                <c:formatCode>_("$"* #,##0.00_);_("$"* \(#,##0.00\);_("$"* "-"??_);_(@_)</c:formatCode>
                <c:ptCount val="6"/>
                <c:pt idx="0">
                  <c:v>2648.99</c:v>
                </c:pt>
                <c:pt idx="1">
                  <c:v>4024.14</c:v>
                </c:pt>
                <c:pt idx="2">
                  <c:v>740</c:v>
                </c:pt>
                <c:pt idx="3">
                  <c:v>5538.27</c:v>
                </c:pt>
                <c:pt idx="4">
                  <c:v>7583.69</c:v>
                </c:pt>
                <c:pt idx="5">
                  <c:v>2593.2199999999998</c:v>
                </c:pt>
              </c:numCache>
            </c:numRef>
          </c:val>
          <c:smooth val="0"/>
          <c:extLst>
            <c:ext xmlns:c16="http://schemas.microsoft.com/office/drawing/2014/chart" uri="{C3380CC4-5D6E-409C-BE32-E72D297353CC}">
              <c16:uniqueId val="{00000000-652B-4673-B13A-65891A410C14}"/>
            </c:ext>
          </c:extLst>
        </c:ser>
        <c:dLbls>
          <c:dLblPos val="t"/>
          <c:showLegendKey val="0"/>
          <c:showVal val="1"/>
          <c:showCatName val="0"/>
          <c:showSerName val="0"/>
          <c:showPercent val="0"/>
          <c:showBubbleSize val="0"/>
        </c:dLbls>
        <c:smooth val="0"/>
        <c:axId val="1096608767"/>
        <c:axId val="1096601087"/>
        <c:extLst>
          <c:ext xmlns:c15="http://schemas.microsoft.com/office/drawing/2012/chart" uri="{02D57815-91ED-43cb-92C2-25804820EDAC}">
            <c15:filteredLineSeries>
              <c15:ser>
                <c:idx val="1"/>
                <c:order val="1"/>
                <c:tx>
                  <c:strRef>
                    <c:extLst>
                      <c:ext uri="{02D57815-91ED-43cb-92C2-25804820EDAC}">
                        <c15:formulaRef>
                          <c15:sqref>'DIAG IN PAID'!$L$2</c15:sqref>
                        </c15:formulaRef>
                      </c:ext>
                    </c:extLst>
                    <c:strCache>
                      <c:ptCount val="1"/>
                      <c:pt idx="0">
                        <c:v>CODE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'DIAG IN PAID'!$L$3:$L$8</c15:sqref>
                        </c15:formulaRef>
                      </c:ext>
                    </c:extLst>
                    <c:strCache>
                      <c:ptCount val="6"/>
                      <c:pt idx="0">
                        <c:v>F1110</c:v>
                      </c:pt>
                      <c:pt idx="1">
                        <c:v>F1120</c:v>
                      </c:pt>
                      <c:pt idx="2">
                        <c:v>F11221</c:v>
                      </c:pt>
                      <c:pt idx="3">
                        <c:v>F1123</c:v>
                      </c:pt>
                      <c:pt idx="4">
                        <c:v>F1124</c:v>
                      </c:pt>
                      <c:pt idx="5">
                        <c:v>F1193</c:v>
                      </c:pt>
                    </c:strCache>
                  </c:strRef>
                </c:cat>
                <c:val>
                  <c:numRef>
                    <c:extLst>
                      <c:ext uri="{02D57815-91ED-43cb-92C2-25804820EDAC}">
                        <c15:formulaRef>
                          <c15:sqref>'DIAG IN PAID'!$L$3:$L$8</c15:sqref>
                        </c15:formulaRef>
                      </c:ext>
                    </c:extLst>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652B-4673-B13A-65891A410C14}"/>
                  </c:ext>
                </c:extLst>
              </c15:ser>
            </c15:filteredLineSeries>
          </c:ext>
        </c:extLst>
      </c:lineChart>
      <c:catAx>
        <c:axId val="109660876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01087"/>
        <c:crosses val="autoZero"/>
        <c:auto val="1"/>
        <c:lblAlgn val="ctr"/>
        <c:lblOffset val="100"/>
        <c:noMultiLvlLbl val="0"/>
      </c:catAx>
      <c:valAx>
        <c:axId val="10966010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0876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IN COUNT'!$K$3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COUNT'!$J$4:$J$9</c:f>
              <c:strCache>
                <c:ptCount val="6"/>
                <c:pt idx="0">
                  <c:v>F1110</c:v>
                </c:pt>
                <c:pt idx="1">
                  <c:v>F1120</c:v>
                </c:pt>
                <c:pt idx="2">
                  <c:v>F11221</c:v>
                </c:pt>
                <c:pt idx="3">
                  <c:v>F1123</c:v>
                </c:pt>
                <c:pt idx="4">
                  <c:v>F1124</c:v>
                </c:pt>
                <c:pt idx="5">
                  <c:v>F1193</c:v>
                </c:pt>
              </c:strCache>
            </c:strRef>
          </c:cat>
          <c:val>
            <c:numRef>
              <c:f>'DIAG IN COUNT'!$K$4:$K$9</c:f>
              <c:numCache>
                <c:formatCode>General</c:formatCode>
                <c:ptCount val="6"/>
                <c:pt idx="0">
                  <c:v>9</c:v>
                </c:pt>
                <c:pt idx="1">
                  <c:v>837</c:v>
                </c:pt>
                <c:pt idx="2">
                  <c:v>2</c:v>
                </c:pt>
                <c:pt idx="3">
                  <c:v>55</c:v>
                </c:pt>
                <c:pt idx="4">
                  <c:v>1</c:v>
                </c:pt>
                <c:pt idx="5">
                  <c:v>2</c:v>
                </c:pt>
              </c:numCache>
            </c:numRef>
          </c:val>
          <c:extLst>
            <c:ext xmlns:c16="http://schemas.microsoft.com/office/drawing/2014/chart" uri="{C3380CC4-5D6E-409C-BE32-E72D297353CC}">
              <c16:uniqueId val="{00000000-DADF-4516-BBAA-7243D9E4CA9F}"/>
            </c:ext>
          </c:extLst>
        </c:ser>
        <c:dLbls>
          <c:dLblPos val="outEnd"/>
          <c:showLegendKey val="0"/>
          <c:showVal val="1"/>
          <c:showCatName val="0"/>
          <c:showSerName val="0"/>
          <c:showPercent val="0"/>
          <c:showBubbleSize val="0"/>
        </c:dLbls>
        <c:gapWidth val="100"/>
        <c:overlap val="-24"/>
        <c:axId val="1096639967"/>
        <c:axId val="1096622687"/>
      </c:barChart>
      <c:catAx>
        <c:axId val="10966399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22687"/>
        <c:crosses val="autoZero"/>
        <c:auto val="1"/>
        <c:lblAlgn val="ctr"/>
        <c:lblOffset val="100"/>
        <c:noMultiLvlLbl val="0"/>
      </c:catAx>
      <c:valAx>
        <c:axId val="109662268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AMount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3996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a:t>
            </a:r>
            <a:r>
              <a:rPr lang="en-US" baseline="0" dirty="0"/>
              <a:t>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5923665791776049E-2"/>
                  <c:y val="-0.196724628171478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08-4F6B-8836-EE755C86A560}"/>
                </c:ext>
              </c:extLst>
            </c:dLbl>
            <c:dLbl>
              <c:idx val="1"/>
              <c:layout>
                <c:manualLayout>
                  <c:x val="-6.8708442694663169E-2"/>
                  <c:y val="-0.127280183727034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08-4F6B-8836-EE755C86A560}"/>
                </c:ext>
              </c:extLst>
            </c:dLbl>
            <c:dLbl>
              <c:idx val="2"/>
              <c:layout>
                <c:manualLayout>
                  <c:x val="-8.4256999125109366E-2"/>
                  <c:y val="-0.196724628171478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08-4F6B-8836-EE755C86A560}"/>
                </c:ext>
              </c:extLst>
            </c:dLbl>
            <c:dLbl>
              <c:idx val="4"/>
              <c:layout>
                <c:manualLayout>
                  <c:x val="-6.125699912510936E-2"/>
                  <c:y val="-0.25228018372703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08-4F6B-8836-EE755C86A560}"/>
                </c:ext>
              </c:extLst>
            </c:dLbl>
            <c:dLbl>
              <c:idx val="5"/>
              <c:layout>
                <c:manualLayout>
                  <c:x val="-8.6256999125109465E-2"/>
                  <c:y val="-0.17820610965296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08-4F6B-8836-EE755C86A560}"/>
                </c:ext>
              </c:extLst>
            </c:dLbl>
            <c:dLbl>
              <c:idx val="7"/>
              <c:layout>
                <c:manualLayout>
                  <c:x val="-6.1256999125109464E-2"/>
                  <c:y val="-0.4189468503937008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08-4F6B-8836-EE755C86A560}"/>
                </c:ext>
              </c:extLst>
            </c:dLbl>
            <c:dLbl>
              <c:idx val="8"/>
              <c:layout>
                <c:manualLayout>
                  <c:x val="-6.759033245844269E-2"/>
                  <c:y val="-0.131909813356663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08-4F6B-8836-EE755C86A560}"/>
                </c:ext>
              </c:extLst>
            </c:dLbl>
            <c:dLbl>
              <c:idx val="9"/>
              <c:layout>
                <c:manualLayout>
                  <c:x val="-5.0923665791775929E-2"/>
                  <c:y val="-0.11339129483814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08-4F6B-8836-EE755C86A560}"/>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ALLOWED'!$D$3:$D$13</c:f>
              <c:strCache>
                <c:ptCount val="11"/>
                <c:pt idx="0">
                  <c:v>F1110          </c:v>
                </c:pt>
                <c:pt idx="1">
                  <c:v>F1120          </c:v>
                </c:pt>
                <c:pt idx="2">
                  <c:v>F1121</c:v>
                </c:pt>
                <c:pt idx="3">
                  <c:v>F1123          </c:v>
                </c:pt>
                <c:pt idx="4">
                  <c:v>F11250         </c:v>
                </c:pt>
                <c:pt idx="5">
                  <c:v>F11251         </c:v>
                </c:pt>
                <c:pt idx="6">
                  <c:v>F11288         </c:v>
                </c:pt>
                <c:pt idx="7">
                  <c:v>F1129          </c:v>
                </c:pt>
                <c:pt idx="8">
                  <c:v>F1190          </c:v>
                </c:pt>
                <c:pt idx="9">
                  <c:v>F1193          </c:v>
                </c:pt>
                <c:pt idx="10">
                  <c:v>F1199          </c:v>
                </c:pt>
              </c:strCache>
            </c:strRef>
          </c:cat>
          <c:val>
            <c:numRef>
              <c:f>'DIAG OUT ALLOWED'!$C$3:$C$13</c:f>
              <c:numCache>
                <c:formatCode>_("$"* #,##0.00_);_("$"* \(#,##0.00\);_("$"* "-"??_);_(@_)</c:formatCode>
                <c:ptCount val="11"/>
                <c:pt idx="0">
                  <c:v>913.47823529411767</c:v>
                </c:pt>
                <c:pt idx="1">
                  <c:v>1021.9618518518513</c:v>
                </c:pt>
                <c:pt idx="2">
                  <c:v>115.39375</c:v>
                </c:pt>
                <c:pt idx="3">
                  <c:v>2278.8422727272723</c:v>
                </c:pt>
                <c:pt idx="4">
                  <c:v>28</c:v>
                </c:pt>
                <c:pt idx="5">
                  <c:v>10.66</c:v>
                </c:pt>
                <c:pt idx="6">
                  <c:v>2725.57</c:v>
                </c:pt>
                <c:pt idx="7">
                  <c:v>15.435</c:v>
                </c:pt>
                <c:pt idx="8">
                  <c:v>549.04437500000017</c:v>
                </c:pt>
                <c:pt idx="9">
                  <c:v>343.23500000000001</c:v>
                </c:pt>
                <c:pt idx="10">
                  <c:v>43.213749999999997</c:v>
                </c:pt>
              </c:numCache>
            </c:numRef>
          </c:val>
          <c:smooth val="0"/>
          <c:extLst>
            <c:ext xmlns:c16="http://schemas.microsoft.com/office/drawing/2014/chart" uri="{C3380CC4-5D6E-409C-BE32-E72D297353CC}">
              <c16:uniqueId val="{00000008-9408-4F6B-8836-EE755C86A560}"/>
            </c:ext>
          </c:extLst>
        </c:ser>
        <c:dLbls>
          <c:dLblPos val="t"/>
          <c:showLegendKey val="0"/>
          <c:showVal val="1"/>
          <c:showCatName val="0"/>
          <c:showSerName val="0"/>
          <c:showPercent val="0"/>
          <c:showBubbleSize val="0"/>
        </c:dLbls>
        <c:smooth val="0"/>
        <c:axId val="1549926031"/>
        <c:axId val="1549926511"/>
      </c:lineChart>
      <c:catAx>
        <c:axId val="154992603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549926511"/>
        <c:crosses val="autoZero"/>
        <c:auto val="1"/>
        <c:lblAlgn val="ctr"/>
        <c:lblOffset val="100"/>
        <c:noMultiLvlLbl val="0"/>
      </c:catAx>
      <c:valAx>
        <c:axId val="154992651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54992603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5923665791776049E-2"/>
                  <c:y val="-0.219872776319626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6F-4C3C-B478-0251C0F8C421}"/>
                </c:ext>
              </c:extLst>
            </c:dLbl>
            <c:dLbl>
              <c:idx val="1"/>
              <c:layout>
                <c:manualLayout>
                  <c:x val="-7.5923665791776077E-2"/>
                  <c:y val="-8.5613517060367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6F-4C3C-B478-0251C0F8C421}"/>
                </c:ext>
              </c:extLst>
            </c:dLbl>
            <c:dLbl>
              <c:idx val="2"/>
              <c:layout>
                <c:manualLayout>
                  <c:x val="-8.4256999125109366E-2"/>
                  <c:y val="-0.150428331875182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6F-4C3C-B478-0251C0F8C421}"/>
                </c:ext>
              </c:extLst>
            </c:dLbl>
            <c:dLbl>
              <c:idx val="4"/>
              <c:layout>
                <c:manualLayout>
                  <c:x val="-6.9590332458442691E-2"/>
                  <c:y val="-0.26616907261592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6F-4C3C-B478-0251C0F8C421}"/>
                </c:ext>
              </c:extLst>
            </c:dLbl>
            <c:dLbl>
              <c:idx val="5"/>
              <c:layout>
                <c:manualLayout>
                  <c:x val="-8.9034776902887247E-2"/>
                  <c:y val="-0.182835739282589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6F-4C3C-B478-0251C0F8C421}"/>
                </c:ext>
              </c:extLst>
            </c:dLbl>
            <c:dLbl>
              <c:idx val="7"/>
              <c:layout>
                <c:manualLayout>
                  <c:x val="-4.4590332458442697E-2"/>
                  <c:y val="-0.2939468503937008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6F-4C3C-B478-0251C0F8C421}"/>
                </c:ext>
              </c:extLst>
            </c:dLbl>
            <c:dLbl>
              <c:idx val="8"/>
              <c:layout>
                <c:manualLayout>
                  <c:x val="-7.0368110236220471E-2"/>
                  <c:y val="-0.3680209244677748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6F-4C3C-B478-0251C0F8C421}"/>
                </c:ext>
              </c:extLst>
            </c:dLbl>
            <c:dLbl>
              <c:idx val="9"/>
              <c:layout>
                <c:manualLayout>
                  <c:x val="-7.0368110236220471E-2"/>
                  <c:y val="-0.215243146689997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6F-4C3C-B478-0251C0F8C421}"/>
                </c:ext>
              </c:extLst>
            </c:dLbl>
            <c:dLbl>
              <c:idx val="10"/>
              <c:layout>
                <c:manualLayout>
                  <c:x val="-2.4685258092738409E-2"/>
                  <c:y val="-0.14116907261592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6F-4C3C-B478-0251C0F8C421}"/>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PAID'!$D$3:$D$13</c:f>
              <c:strCache>
                <c:ptCount val="11"/>
                <c:pt idx="0">
                  <c:v>F1110          </c:v>
                </c:pt>
                <c:pt idx="1">
                  <c:v>F1120          </c:v>
                </c:pt>
                <c:pt idx="2">
                  <c:v>F1121</c:v>
                </c:pt>
                <c:pt idx="3">
                  <c:v>F1123          </c:v>
                </c:pt>
                <c:pt idx="4">
                  <c:v>F11250         </c:v>
                </c:pt>
                <c:pt idx="5">
                  <c:v>F11251         </c:v>
                </c:pt>
                <c:pt idx="6">
                  <c:v>F11288         </c:v>
                </c:pt>
                <c:pt idx="7">
                  <c:v>F1129          </c:v>
                </c:pt>
                <c:pt idx="8">
                  <c:v>F1190          </c:v>
                </c:pt>
                <c:pt idx="9">
                  <c:v>F1193          </c:v>
                </c:pt>
                <c:pt idx="10">
                  <c:v>F1199          </c:v>
                </c:pt>
              </c:strCache>
            </c:strRef>
          </c:cat>
          <c:val>
            <c:numRef>
              <c:f>'DIAG OUT PAID'!$C$3:$C$13</c:f>
              <c:numCache>
                <c:formatCode>_("$"* #,##0.00_);_("$"* \(#,##0.00\);_("$"* "-"??_);_(@_)</c:formatCode>
                <c:ptCount val="11"/>
                <c:pt idx="0">
                  <c:v>701.94647058823534</c:v>
                </c:pt>
                <c:pt idx="1">
                  <c:v>868.15037037037052</c:v>
                </c:pt>
                <c:pt idx="2">
                  <c:v>110.63812499999999</c:v>
                </c:pt>
                <c:pt idx="3">
                  <c:v>1714.6536363636362</c:v>
                </c:pt>
                <c:pt idx="4">
                  <c:v>28</c:v>
                </c:pt>
                <c:pt idx="5">
                  <c:v>10.66</c:v>
                </c:pt>
                <c:pt idx="6">
                  <c:v>2675.57</c:v>
                </c:pt>
                <c:pt idx="7">
                  <c:v>15.435</c:v>
                </c:pt>
                <c:pt idx="8">
                  <c:v>159.57250000000002</c:v>
                </c:pt>
                <c:pt idx="9">
                  <c:v>343.23500000000001</c:v>
                </c:pt>
                <c:pt idx="10">
                  <c:v>34.21125</c:v>
                </c:pt>
              </c:numCache>
            </c:numRef>
          </c:val>
          <c:smooth val="0"/>
          <c:extLst>
            <c:ext xmlns:c16="http://schemas.microsoft.com/office/drawing/2014/chart" uri="{C3380CC4-5D6E-409C-BE32-E72D297353CC}">
              <c16:uniqueId val="{00000009-CB6F-4C3C-B478-0251C0F8C421}"/>
            </c:ext>
          </c:extLst>
        </c:ser>
        <c:dLbls>
          <c:dLblPos val="t"/>
          <c:showLegendKey val="0"/>
          <c:showVal val="1"/>
          <c:showCatName val="0"/>
          <c:showSerName val="0"/>
          <c:showPercent val="0"/>
          <c:showBubbleSize val="0"/>
        </c:dLbls>
        <c:smooth val="0"/>
        <c:axId val="1215479583"/>
        <c:axId val="1215463743"/>
      </c:lineChart>
      <c:catAx>
        <c:axId val="121547958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215463743"/>
        <c:crosses val="autoZero"/>
        <c:auto val="1"/>
        <c:lblAlgn val="ctr"/>
        <c:lblOffset val="100"/>
        <c:noMultiLvlLbl val="0"/>
      </c:catAx>
      <c:valAx>
        <c:axId val="121546374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apid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21547958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OUT COUNT'!$C$3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COUNT'!$B$4:$B$14</c:f>
              <c:strCache>
                <c:ptCount val="11"/>
                <c:pt idx="0">
                  <c:v>F1110          </c:v>
                </c:pt>
                <c:pt idx="1">
                  <c:v>F1120          </c:v>
                </c:pt>
                <c:pt idx="2">
                  <c:v>F1121</c:v>
                </c:pt>
                <c:pt idx="3">
                  <c:v>F1123          </c:v>
                </c:pt>
                <c:pt idx="4">
                  <c:v>F11250         </c:v>
                </c:pt>
                <c:pt idx="5">
                  <c:v>F11251         </c:v>
                </c:pt>
                <c:pt idx="6">
                  <c:v>F11288         </c:v>
                </c:pt>
                <c:pt idx="7">
                  <c:v>F1129          </c:v>
                </c:pt>
                <c:pt idx="8">
                  <c:v>F1190          </c:v>
                </c:pt>
                <c:pt idx="9">
                  <c:v>F1193          </c:v>
                </c:pt>
                <c:pt idx="10">
                  <c:v>F1199          </c:v>
                </c:pt>
              </c:strCache>
            </c:strRef>
          </c:cat>
          <c:val>
            <c:numRef>
              <c:f>'DIAG OUT COUNT'!$C$4:$C$14</c:f>
              <c:numCache>
                <c:formatCode>General</c:formatCode>
                <c:ptCount val="11"/>
                <c:pt idx="0">
                  <c:v>17</c:v>
                </c:pt>
                <c:pt idx="1">
                  <c:v>270</c:v>
                </c:pt>
                <c:pt idx="2">
                  <c:v>16</c:v>
                </c:pt>
                <c:pt idx="3">
                  <c:v>44</c:v>
                </c:pt>
                <c:pt idx="4">
                  <c:v>1</c:v>
                </c:pt>
                <c:pt idx="5">
                  <c:v>1</c:v>
                </c:pt>
                <c:pt idx="6">
                  <c:v>1</c:v>
                </c:pt>
                <c:pt idx="7">
                  <c:v>2</c:v>
                </c:pt>
                <c:pt idx="8">
                  <c:v>16</c:v>
                </c:pt>
                <c:pt idx="9">
                  <c:v>2</c:v>
                </c:pt>
                <c:pt idx="10">
                  <c:v>8</c:v>
                </c:pt>
              </c:numCache>
            </c:numRef>
          </c:val>
          <c:extLst>
            <c:ext xmlns:c16="http://schemas.microsoft.com/office/drawing/2014/chart" uri="{C3380CC4-5D6E-409C-BE32-E72D297353CC}">
              <c16:uniqueId val="{00000000-557E-4CDF-BD2F-04D472F00A0E}"/>
            </c:ext>
          </c:extLst>
        </c:ser>
        <c:dLbls>
          <c:dLblPos val="outEnd"/>
          <c:showLegendKey val="0"/>
          <c:showVal val="1"/>
          <c:showCatName val="0"/>
          <c:showSerName val="0"/>
          <c:showPercent val="0"/>
          <c:showBubbleSize val="0"/>
        </c:dLbls>
        <c:gapWidth val="100"/>
        <c:overlap val="-24"/>
        <c:axId val="626163280"/>
        <c:axId val="626163760"/>
      </c:barChart>
      <c:catAx>
        <c:axId val="6261632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26163760"/>
        <c:crosses val="autoZero"/>
        <c:auto val="1"/>
        <c:lblAlgn val="ctr"/>
        <c:lblOffset val="100"/>
        <c:noMultiLvlLbl val="0"/>
      </c:catAx>
      <c:valAx>
        <c:axId val="6261637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261632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Allowed 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759033245844269E-2"/>
                  <c:y val="-0.252280183727034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F-4D96-A76B-13474A62E082}"/>
                </c:ext>
              </c:extLst>
            </c:dLbl>
            <c:dLbl>
              <c:idx val="1"/>
              <c:layout>
                <c:manualLayout>
                  <c:x val="-6.5930664916885387E-2"/>
                  <c:y val="-0.3078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8F-4D96-A76B-13474A62E082}"/>
                </c:ext>
              </c:extLst>
            </c:dLbl>
            <c:dLbl>
              <c:idx val="2"/>
              <c:layout>
                <c:manualLayout>
                  <c:x val="-6.8708442694663224E-2"/>
                  <c:y val="-0.303206109652960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8F-4D96-A76B-13474A62E082}"/>
                </c:ext>
              </c:extLst>
            </c:dLbl>
            <c:dLbl>
              <c:idx val="3"/>
              <c:layout>
                <c:manualLayout>
                  <c:x val="-7.9819553805774324E-2"/>
                  <c:y val="-0.108761665208515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8F-4D96-A76B-13474A62E082}"/>
                </c:ext>
              </c:extLst>
            </c:dLbl>
            <c:dLbl>
              <c:idx val="4"/>
              <c:layout>
                <c:manualLayout>
                  <c:x val="-7.70417760279965E-2"/>
                  <c:y val="-8.5613517060367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8F-4D96-A76B-13474A62E082}"/>
                </c:ext>
              </c:extLst>
            </c:dLbl>
            <c:dLbl>
              <c:idx val="5"/>
              <c:layout>
                <c:manualLayout>
                  <c:x val="-7.3145888013998295E-2"/>
                  <c:y val="-0.136539442986293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8F-4D96-A76B-13474A62E082}"/>
                </c:ext>
              </c:extLst>
            </c:dLbl>
            <c:dLbl>
              <c:idx val="6"/>
              <c:layout>
                <c:manualLayout>
                  <c:x val="-8.5375109361329887E-2"/>
                  <c:y val="-0.205983887430737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8F-4D96-A76B-13474A62E082}"/>
                </c:ext>
              </c:extLst>
            </c:dLbl>
            <c:dLbl>
              <c:idx val="8"/>
              <c:layout>
                <c:manualLayout>
                  <c:x val="-4.6590332458442692E-2"/>
                  <c:y val="-0.1967246281714786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8F-4D96-A76B-13474A62E082}"/>
                </c:ext>
              </c:extLst>
            </c:dLbl>
            <c:dLbl>
              <c:idx val="9"/>
              <c:layout>
                <c:manualLayout>
                  <c:x val="-6.203477690288714E-2"/>
                  <c:y val="-0.34950240594925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8F-4D96-A76B-13474A62E082}"/>
                </c:ext>
              </c:extLst>
            </c:dLbl>
            <c:dLbl>
              <c:idx val="10"/>
              <c:layout>
                <c:manualLayout>
                  <c:x val="-5.3701443569553808E-2"/>
                  <c:y val="-0.2754283318751821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8F-4D96-A76B-13474A62E082}"/>
                </c:ext>
              </c:extLst>
            </c:dLbl>
            <c:dLbl>
              <c:idx val="11"/>
              <c:layout>
                <c:manualLayout>
                  <c:x val="-6.759033245844269E-2"/>
                  <c:y val="-0.145798702245552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8F-4D96-A76B-13474A62E082}"/>
                </c:ext>
              </c:extLst>
            </c:dLbl>
            <c:dLbl>
              <c:idx val="12"/>
              <c:layout>
                <c:manualLayout>
                  <c:x val="-7.314588801399835E-2"/>
                  <c:y val="-0.4189468503937007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8F-4D96-A76B-13474A62E082}"/>
                </c:ext>
              </c:extLst>
            </c:dLbl>
            <c:dLbl>
              <c:idx val="13"/>
              <c:layout>
                <c:manualLayout>
                  <c:x val="-7.5145888013998255E-2"/>
                  <c:y val="-0.284687591134441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8F-4D96-A76B-13474A62E082}"/>
                </c:ext>
              </c:extLst>
            </c:dLbl>
            <c:dLbl>
              <c:idx val="15"/>
              <c:layout>
                <c:manualLayout>
                  <c:x val="-2.7762467191601052E-3"/>
                  <c:y val="-0.2939468503937007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8F-4D96-A76B-13474A62E0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ALLOWED'!$F$3:$F$18</c:f>
              <c:strCache>
                <c:ptCount val="16"/>
                <c:pt idx="0">
                  <c:v>F1110          </c:v>
                </c:pt>
                <c:pt idx="1">
                  <c:v>F11120         </c:v>
                </c:pt>
                <c:pt idx="2">
                  <c:v>F11129         </c:v>
                </c:pt>
                <c:pt idx="3">
                  <c:v>F1113          </c:v>
                </c:pt>
                <c:pt idx="4">
                  <c:v>F1120          </c:v>
                </c:pt>
                <c:pt idx="5">
                  <c:v>F1121          </c:v>
                </c:pt>
                <c:pt idx="6">
                  <c:v>F1123          </c:v>
                </c:pt>
                <c:pt idx="7">
                  <c:v>F11251         </c:v>
                </c:pt>
                <c:pt idx="8">
                  <c:v>F1129          </c:v>
                </c:pt>
                <c:pt idx="9">
                  <c:v>F1190          </c:v>
                </c:pt>
                <c:pt idx="10">
                  <c:v>F11921         </c:v>
                </c:pt>
                <c:pt idx="11">
                  <c:v>F1193          </c:v>
                </c:pt>
                <c:pt idx="12">
                  <c:v>F1194          </c:v>
                </c:pt>
                <c:pt idx="13">
                  <c:v>F11951         </c:v>
                </c:pt>
                <c:pt idx="14">
                  <c:v>F11982         </c:v>
                </c:pt>
                <c:pt idx="15">
                  <c:v>F1199          </c:v>
                </c:pt>
              </c:strCache>
            </c:strRef>
          </c:cat>
          <c:val>
            <c:numRef>
              <c:f>'DIAG OUT ALLOWED'!$E$3:$E$18</c:f>
              <c:numCache>
                <c:formatCode>_("$"* #,##0.00_);_("$"* \(#,##0.00\);_("$"* "-"??_);_(@_)</c:formatCode>
                <c:ptCount val="16"/>
                <c:pt idx="0">
                  <c:v>655.41555555555556</c:v>
                </c:pt>
                <c:pt idx="1">
                  <c:v>2844</c:v>
                </c:pt>
                <c:pt idx="2">
                  <c:v>1613.08</c:v>
                </c:pt>
                <c:pt idx="3">
                  <c:v>2290.5025000000001</c:v>
                </c:pt>
                <c:pt idx="4">
                  <c:v>1576.8530330330318</c:v>
                </c:pt>
                <c:pt idx="5">
                  <c:v>186.57476190476189</c:v>
                </c:pt>
                <c:pt idx="6">
                  <c:v>2088.3644000000004</c:v>
                </c:pt>
                <c:pt idx="7">
                  <c:v>4890.66</c:v>
                </c:pt>
                <c:pt idx="8">
                  <c:v>8.64</c:v>
                </c:pt>
                <c:pt idx="9">
                  <c:v>193.38875000000007</c:v>
                </c:pt>
                <c:pt idx="10">
                  <c:v>113.105</c:v>
                </c:pt>
                <c:pt idx="11">
                  <c:v>197.245</c:v>
                </c:pt>
                <c:pt idx="12">
                  <c:v>320.83</c:v>
                </c:pt>
                <c:pt idx="13">
                  <c:v>23.8</c:v>
                </c:pt>
                <c:pt idx="14">
                  <c:v>5946.64</c:v>
                </c:pt>
                <c:pt idx="15">
                  <c:v>93.138750000000016</c:v>
                </c:pt>
              </c:numCache>
            </c:numRef>
          </c:val>
          <c:smooth val="0"/>
          <c:extLst>
            <c:ext xmlns:c16="http://schemas.microsoft.com/office/drawing/2014/chart" uri="{C3380CC4-5D6E-409C-BE32-E72D297353CC}">
              <c16:uniqueId val="{0000000E-548F-4D96-A76B-13474A62E082}"/>
            </c:ext>
          </c:extLst>
        </c:ser>
        <c:dLbls>
          <c:dLblPos val="t"/>
          <c:showLegendKey val="0"/>
          <c:showVal val="1"/>
          <c:showCatName val="0"/>
          <c:showSerName val="0"/>
          <c:showPercent val="0"/>
          <c:showBubbleSize val="0"/>
        </c:dLbls>
        <c:smooth val="0"/>
        <c:axId val="1215473343"/>
        <c:axId val="1215477183"/>
      </c:lineChart>
      <c:catAx>
        <c:axId val="121547334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77183"/>
        <c:crosses val="autoZero"/>
        <c:auto val="1"/>
        <c:lblAlgn val="ctr"/>
        <c:lblOffset val="100"/>
        <c:noMultiLvlLbl val="0"/>
      </c:catAx>
      <c:valAx>
        <c:axId val="121547718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547334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0.10481955380577428"/>
                  <c:y val="-0.11339129483814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79-4976-A64F-C190F89E58FE}"/>
                </c:ext>
              </c:extLst>
            </c:dLbl>
            <c:dLbl>
              <c:idx val="3"/>
              <c:layout>
                <c:manualLayout>
                  <c:x val="-2.981955380577438E-2"/>
                  <c:y val="-6.2465368912219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79-4976-A64F-C190F89E58FE}"/>
                </c:ext>
              </c:extLst>
            </c:dLbl>
            <c:dLbl>
              <c:idx val="4"/>
              <c:layout>
                <c:manualLayout>
                  <c:x val="-5.9197287839021142E-3"/>
                  <c:y val="-9.487277631962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79-4976-A64F-C190F89E58FE}"/>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PAID'!$D$3:$D$7</c:f>
              <c:strCache>
                <c:ptCount val="5"/>
                <c:pt idx="0">
                  <c:v>F1110          </c:v>
                </c:pt>
                <c:pt idx="1">
                  <c:v>F1120          </c:v>
                </c:pt>
                <c:pt idx="2">
                  <c:v>F1123          </c:v>
                </c:pt>
                <c:pt idx="3">
                  <c:v>F1124          </c:v>
                </c:pt>
                <c:pt idx="4">
                  <c:v>F11251         </c:v>
                </c:pt>
              </c:strCache>
            </c:strRef>
          </c:cat>
          <c:val>
            <c:numRef>
              <c:f>'DIAG IN PAID'!$C$3:$C$7</c:f>
              <c:numCache>
                <c:formatCode>_("$"* #,##0.00_);_("$"* \(#,##0.00\);_("$"* "-"??_);_(@_)</c:formatCode>
                <c:ptCount val="5"/>
                <c:pt idx="0">
                  <c:v>1846.05</c:v>
                </c:pt>
                <c:pt idx="1">
                  <c:v>2129.6972649572649</c:v>
                </c:pt>
                <c:pt idx="2">
                  <c:v>5896.0503124999996</c:v>
                </c:pt>
                <c:pt idx="3">
                  <c:v>4560</c:v>
                </c:pt>
                <c:pt idx="4">
                  <c:v>1408</c:v>
                </c:pt>
              </c:numCache>
            </c:numRef>
          </c:val>
          <c:smooth val="0"/>
          <c:extLst>
            <c:ext xmlns:c16="http://schemas.microsoft.com/office/drawing/2014/chart" uri="{C3380CC4-5D6E-409C-BE32-E72D297353CC}">
              <c16:uniqueId val="{00000003-4479-4976-A64F-C190F89E58FE}"/>
            </c:ext>
          </c:extLst>
        </c:ser>
        <c:dLbls>
          <c:dLblPos val="t"/>
          <c:showLegendKey val="0"/>
          <c:showVal val="1"/>
          <c:showCatName val="0"/>
          <c:showSerName val="0"/>
          <c:showPercent val="0"/>
          <c:showBubbleSize val="0"/>
        </c:dLbls>
        <c:smooth val="0"/>
        <c:axId val="1549960111"/>
        <c:axId val="1549960591"/>
      </c:lineChart>
      <c:catAx>
        <c:axId val="154996011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60591"/>
        <c:crosses val="autoZero"/>
        <c:auto val="1"/>
        <c:lblAlgn val="ctr"/>
        <c:lblOffset val="100"/>
        <c:noMultiLvlLbl val="0"/>
      </c:catAx>
      <c:valAx>
        <c:axId val="154996059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601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759033245844269E-2"/>
                  <c:y val="-0.280057961504811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7B-4C9F-8D45-59D1E6E9496C}"/>
                </c:ext>
              </c:extLst>
            </c:dLbl>
            <c:dLbl>
              <c:idx val="1"/>
              <c:layout>
                <c:manualLayout>
                  <c:x val="-8.2597331583552078E-2"/>
                  <c:y val="-0.48376166520851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B-4C9F-8D45-59D1E6E9496C}"/>
                </c:ext>
              </c:extLst>
            </c:dLbl>
            <c:dLbl>
              <c:idx val="2"/>
              <c:layout>
                <c:manualLayout>
                  <c:x val="-7.4263998250218718E-2"/>
                  <c:y val="-0.368020924467774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7B-4C9F-8D45-59D1E6E9496C}"/>
                </c:ext>
              </c:extLst>
            </c:dLbl>
            <c:dLbl>
              <c:idx val="3"/>
              <c:layout>
                <c:manualLayout>
                  <c:x val="-7.70417760279965E-2"/>
                  <c:y val="-0.12265055409740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C9F-8D45-59D1E6E9496C}"/>
                </c:ext>
              </c:extLst>
            </c:dLbl>
            <c:dLbl>
              <c:idx val="4"/>
              <c:layout>
                <c:manualLayout>
                  <c:x val="-5.4819553805774329E-2"/>
                  <c:y val="-0.247650554097404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C9F-8D45-59D1E6E9496C}"/>
                </c:ext>
              </c:extLst>
            </c:dLbl>
            <c:dLbl>
              <c:idx val="5"/>
              <c:layout>
                <c:manualLayout>
                  <c:x val="-7.5923665791776035E-2"/>
                  <c:y val="-0.155057961504811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C9F-8D45-59D1E6E9496C}"/>
                </c:ext>
              </c:extLst>
            </c:dLbl>
            <c:dLbl>
              <c:idx val="6"/>
              <c:layout>
                <c:manualLayout>
                  <c:x val="-9.6486220472440945E-2"/>
                  <c:y val="-0.289317220764071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C9F-8D45-59D1E6E9496C}"/>
                </c:ext>
              </c:extLst>
            </c:dLbl>
            <c:dLbl>
              <c:idx val="8"/>
              <c:layout>
                <c:manualLayout>
                  <c:x val="-4.6590332458442692E-2"/>
                  <c:y val="-0.261539442986293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C9F-8D45-59D1E6E9496C}"/>
                </c:ext>
              </c:extLst>
            </c:dLbl>
            <c:dLbl>
              <c:idx val="9"/>
              <c:layout>
                <c:manualLayout>
                  <c:x val="-5.9256999125109358E-2"/>
                  <c:y val="-0.4328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C9F-8D45-59D1E6E9496C}"/>
                </c:ext>
              </c:extLst>
            </c:dLbl>
            <c:dLbl>
              <c:idx val="11"/>
              <c:layout>
                <c:manualLayout>
                  <c:x val="-7.5923665791776035E-2"/>
                  <c:y val="-0.363391294838145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C9F-8D45-59D1E6E9496C}"/>
                </c:ext>
              </c:extLst>
            </c:dLbl>
            <c:dLbl>
              <c:idx val="12"/>
              <c:layout>
                <c:manualLayout>
                  <c:x val="-7.5923665791776035E-2"/>
                  <c:y val="-0.275428331875182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C9F-8D45-59D1E6E9496C}"/>
                </c:ext>
              </c:extLst>
            </c:dLbl>
            <c:dLbl>
              <c:idx val="13"/>
              <c:layout>
                <c:manualLayout>
                  <c:x val="-8.6256999125109368E-2"/>
                  <c:y val="-0.219872776319626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C9F-8D45-59D1E6E9496C}"/>
                </c:ext>
              </c:extLst>
            </c:dLbl>
            <c:dLbl>
              <c:idx val="14"/>
              <c:layout>
                <c:manualLayout>
                  <c:x val="-8.7279746281714893E-2"/>
                  <c:y val="-9.4872776319626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C9F-8D45-59D1E6E9496C}"/>
                </c:ext>
              </c:extLst>
            </c:dLbl>
            <c:dLbl>
              <c:idx val="15"/>
              <c:layout>
                <c:manualLayout>
                  <c:x val="-5.554024496937985E-3"/>
                  <c:y val="-0.5022801837270340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C9F-8D45-59D1E6E949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PAID'!$F$3:$F$18</c:f>
              <c:strCache>
                <c:ptCount val="16"/>
                <c:pt idx="0">
                  <c:v>F1110          </c:v>
                </c:pt>
                <c:pt idx="1">
                  <c:v>F11120         </c:v>
                </c:pt>
                <c:pt idx="2">
                  <c:v>F11129         </c:v>
                </c:pt>
                <c:pt idx="3">
                  <c:v>F1113          </c:v>
                </c:pt>
                <c:pt idx="4">
                  <c:v>F1120          </c:v>
                </c:pt>
                <c:pt idx="5">
                  <c:v>F1121          </c:v>
                </c:pt>
                <c:pt idx="6">
                  <c:v>F1123          </c:v>
                </c:pt>
                <c:pt idx="7">
                  <c:v>F11251         </c:v>
                </c:pt>
                <c:pt idx="8">
                  <c:v>F1129          </c:v>
                </c:pt>
                <c:pt idx="9">
                  <c:v>F1190          </c:v>
                </c:pt>
                <c:pt idx="10">
                  <c:v>F11921         </c:v>
                </c:pt>
                <c:pt idx="11">
                  <c:v>F1193          </c:v>
                </c:pt>
                <c:pt idx="12">
                  <c:v>F1194          </c:v>
                </c:pt>
                <c:pt idx="13">
                  <c:v>F11951         </c:v>
                </c:pt>
                <c:pt idx="14">
                  <c:v>F11982         </c:v>
                </c:pt>
                <c:pt idx="15">
                  <c:v>F1199          </c:v>
                </c:pt>
              </c:strCache>
            </c:strRef>
          </c:cat>
          <c:val>
            <c:numRef>
              <c:f>'DIAG OUT PAID'!$E$3:$E$18</c:f>
              <c:numCache>
                <c:formatCode>_("$"* #,##0.00_);_("$"* \(#,##0.00\);_("$"* "-"??_);_(@_)</c:formatCode>
                <c:ptCount val="16"/>
                <c:pt idx="0">
                  <c:v>411.53</c:v>
                </c:pt>
                <c:pt idx="1">
                  <c:v>1989.5950000000003</c:v>
                </c:pt>
                <c:pt idx="2">
                  <c:v>1321.46</c:v>
                </c:pt>
                <c:pt idx="3">
                  <c:v>1595.0100000000002</c:v>
                </c:pt>
                <c:pt idx="4">
                  <c:v>1276.6863363363357</c:v>
                </c:pt>
                <c:pt idx="5">
                  <c:v>182.63190476190474</c:v>
                </c:pt>
                <c:pt idx="6">
                  <c:v>1879.8436000000002</c:v>
                </c:pt>
                <c:pt idx="7">
                  <c:v>4890.66</c:v>
                </c:pt>
                <c:pt idx="8">
                  <c:v>8.64</c:v>
                </c:pt>
                <c:pt idx="9">
                  <c:v>169.84249999999997</c:v>
                </c:pt>
                <c:pt idx="10">
                  <c:v>113.105</c:v>
                </c:pt>
                <c:pt idx="11">
                  <c:v>171.55500000000001</c:v>
                </c:pt>
                <c:pt idx="12">
                  <c:v>256.66500000000002</c:v>
                </c:pt>
                <c:pt idx="13">
                  <c:v>23.8</c:v>
                </c:pt>
                <c:pt idx="14">
                  <c:v>5946.64</c:v>
                </c:pt>
                <c:pt idx="15">
                  <c:v>86.251249999999999</c:v>
                </c:pt>
              </c:numCache>
            </c:numRef>
          </c:val>
          <c:smooth val="0"/>
          <c:extLst>
            <c:ext xmlns:c16="http://schemas.microsoft.com/office/drawing/2014/chart" uri="{C3380CC4-5D6E-409C-BE32-E72D297353CC}">
              <c16:uniqueId val="{0000000E-727B-4C9F-8D45-59D1E6E9496C}"/>
            </c:ext>
          </c:extLst>
        </c:ser>
        <c:dLbls>
          <c:dLblPos val="t"/>
          <c:showLegendKey val="0"/>
          <c:showVal val="1"/>
          <c:showCatName val="0"/>
          <c:showSerName val="0"/>
          <c:showPercent val="0"/>
          <c:showBubbleSize val="0"/>
        </c:dLbls>
        <c:smooth val="0"/>
        <c:axId val="1549911151"/>
        <c:axId val="1549934191"/>
      </c:lineChart>
      <c:catAx>
        <c:axId val="154991115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49934191"/>
        <c:crosses val="autoZero"/>
        <c:auto val="1"/>
        <c:lblAlgn val="ctr"/>
        <c:lblOffset val="100"/>
        <c:noMultiLvlLbl val="0"/>
      </c:catAx>
      <c:valAx>
        <c:axId val="154993419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a:t>
                </a:r>
                <a:r>
                  <a:rPr lang="en-US" baseline="0"/>
                  <a:t> paid ($)</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499111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a:t>
            </a:r>
            <a:r>
              <a:rPr lang="en-US" baseline="0" dirty="0"/>
              <a:t> Counts</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OUT COUNT'!$E$3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COUNT'!$D$4:$D$19</c:f>
              <c:strCache>
                <c:ptCount val="16"/>
                <c:pt idx="0">
                  <c:v>F1110          </c:v>
                </c:pt>
                <c:pt idx="1">
                  <c:v>F11120         </c:v>
                </c:pt>
                <c:pt idx="2">
                  <c:v>F11129         </c:v>
                </c:pt>
                <c:pt idx="3">
                  <c:v>F1113          </c:v>
                </c:pt>
                <c:pt idx="4">
                  <c:v>F1120          </c:v>
                </c:pt>
                <c:pt idx="5">
                  <c:v>F1121          </c:v>
                </c:pt>
                <c:pt idx="6">
                  <c:v>F1123          </c:v>
                </c:pt>
                <c:pt idx="7">
                  <c:v>F11251         </c:v>
                </c:pt>
                <c:pt idx="8">
                  <c:v>F1129          </c:v>
                </c:pt>
                <c:pt idx="9">
                  <c:v>F1190          </c:v>
                </c:pt>
                <c:pt idx="10">
                  <c:v>F11921         </c:v>
                </c:pt>
                <c:pt idx="11">
                  <c:v>F1193          </c:v>
                </c:pt>
                <c:pt idx="12">
                  <c:v>F1194          </c:v>
                </c:pt>
                <c:pt idx="13">
                  <c:v>F11951         </c:v>
                </c:pt>
                <c:pt idx="14">
                  <c:v>F11982         </c:v>
                </c:pt>
                <c:pt idx="15">
                  <c:v>F1199          </c:v>
                </c:pt>
              </c:strCache>
            </c:strRef>
          </c:cat>
          <c:val>
            <c:numRef>
              <c:f>'DIAG OUT COUNT'!$E$4:$E$19</c:f>
              <c:numCache>
                <c:formatCode>General</c:formatCode>
                <c:ptCount val="16"/>
                <c:pt idx="0">
                  <c:v>18</c:v>
                </c:pt>
                <c:pt idx="1">
                  <c:v>2</c:v>
                </c:pt>
                <c:pt idx="2">
                  <c:v>2</c:v>
                </c:pt>
                <c:pt idx="3">
                  <c:v>4</c:v>
                </c:pt>
                <c:pt idx="4">
                  <c:v>333</c:v>
                </c:pt>
                <c:pt idx="5">
                  <c:v>21</c:v>
                </c:pt>
                <c:pt idx="6">
                  <c:v>25</c:v>
                </c:pt>
                <c:pt idx="7">
                  <c:v>1</c:v>
                </c:pt>
                <c:pt idx="8">
                  <c:v>3</c:v>
                </c:pt>
                <c:pt idx="9">
                  <c:v>24</c:v>
                </c:pt>
                <c:pt idx="10">
                  <c:v>2</c:v>
                </c:pt>
                <c:pt idx="11">
                  <c:v>2</c:v>
                </c:pt>
                <c:pt idx="12">
                  <c:v>2</c:v>
                </c:pt>
                <c:pt idx="13">
                  <c:v>1</c:v>
                </c:pt>
                <c:pt idx="14">
                  <c:v>1</c:v>
                </c:pt>
                <c:pt idx="15">
                  <c:v>8</c:v>
                </c:pt>
              </c:numCache>
            </c:numRef>
          </c:val>
          <c:extLst>
            <c:ext xmlns:c16="http://schemas.microsoft.com/office/drawing/2014/chart" uri="{C3380CC4-5D6E-409C-BE32-E72D297353CC}">
              <c16:uniqueId val="{00000000-8908-4708-BD4F-EDECB2CB4CC4}"/>
            </c:ext>
          </c:extLst>
        </c:ser>
        <c:dLbls>
          <c:dLblPos val="outEnd"/>
          <c:showLegendKey val="0"/>
          <c:showVal val="1"/>
          <c:showCatName val="0"/>
          <c:showSerName val="0"/>
          <c:showPercent val="0"/>
          <c:showBubbleSize val="0"/>
        </c:dLbls>
        <c:gapWidth val="100"/>
        <c:overlap val="-24"/>
        <c:axId val="1131466911"/>
        <c:axId val="1131467391"/>
      </c:barChart>
      <c:catAx>
        <c:axId val="11314669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467391"/>
        <c:crosses val="autoZero"/>
        <c:auto val="1"/>
        <c:lblAlgn val="ctr"/>
        <c:lblOffset val="100"/>
        <c:noMultiLvlLbl val="0"/>
      </c:catAx>
      <c:valAx>
        <c:axId val="113146739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314669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3145888013998253E-2"/>
                  <c:y val="-0.247650554097404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B0-43A9-95DC-CE26A410E632}"/>
                </c:ext>
              </c:extLst>
            </c:dLbl>
            <c:dLbl>
              <c:idx val="2"/>
              <c:layout>
                <c:manualLayout>
                  <c:x val="-5.9256999125109358E-2"/>
                  <c:y val="-0.284687591134441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B0-43A9-95DC-CE26A410E632}"/>
                </c:ext>
              </c:extLst>
            </c:dLbl>
            <c:dLbl>
              <c:idx val="3"/>
              <c:layout>
                <c:manualLayout>
                  <c:x val="-7.4263998250218677E-2"/>
                  <c:y val="-0.215243146689997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B0-43A9-95DC-CE26A410E632}"/>
                </c:ext>
              </c:extLst>
            </c:dLbl>
            <c:dLbl>
              <c:idx val="4"/>
              <c:layout>
                <c:manualLayout>
                  <c:x val="-6.125699912510936E-2"/>
                  <c:y val="-0.219872776319626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B0-43A9-95DC-CE26A410E632}"/>
                </c:ext>
              </c:extLst>
            </c:dLbl>
            <c:dLbl>
              <c:idx val="6"/>
              <c:layout>
                <c:manualLayout>
                  <c:x val="-6.4034776902887142E-2"/>
                  <c:y val="-0.224502405949256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B0-43A9-95DC-CE26A410E632}"/>
                </c:ext>
              </c:extLst>
            </c:dLbl>
            <c:dLbl>
              <c:idx val="7"/>
              <c:layout>
                <c:manualLayout>
                  <c:x val="-7.8701443569553803E-2"/>
                  <c:y val="-0.113391294838145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B0-43A9-95DC-CE26A410E632}"/>
                </c:ext>
              </c:extLst>
            </c:dLbl>
            <c:dLbl>
              <c:idx val="9"/>
              <c:layout>
                <c:manualLayout>
                  <c:x val="-6.3256999125109459E-2"/>
                  <c:y val="-0.1596875911344416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B0-43A9-95DC-CE26A410E632}"/>
                </c:ext>
              </c:extLst>
            </c:dLbl>
            <c:dLbl>
              <c:idx val="10"/>
              <c:layout>
                <c:manualLayout>
                  <c:x val="-1.9129702537182852E-2"/>
                  <c:y val="-7.1724628171478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B0-43A9-95DC-CE26A410E632}"/>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ALLOWED'!$H$3:$H$13</c:f>
              <c:strCache>
                <c:ptCount val="11"/>
                <c:pt idx="0">
                  <c:v>F1110          </c:v>
                </c:pt>
                <c:pt idx="1">
                  <c:v>F11120         </c:v>
                </c:pt>
                <c:pt idx="2">
                  <c:v>F1210</c:v>
                </c:pt>
                <c:pt idx="3">
                  <c:v>F1120          </c:v>
                </c:pt>
                <c:pt idx="4">
                  <c:v>F1121          </c:v>
                </c:pt>
                <c:pt idx="5">
                  <c:v>F1123          </c:v>
                </c:pt>
                <c:pt idx="6">
                  <c:v>F1129          </c:v>
                </c:pt>
                <c:pt idx="7">
                  <c:v>F1190          </c:v>
                </c:pt>
                <c:pt idx="8">
                  <c:v>F1193          </c:v>
                </c:pt>
                <c:pt idx="9">
                  <c:v>F11951         </c:v>
                </c:pt>
                <c:pt idx="10">
                  <c:v>F1199          </c:v>
                </c:pt>
              </c:strCache>
            </c:strRef>
          </c:cat>
          <c:val>
            <c:numRef>
              <c:f>'DIAG OUT ALLOWED'!$G$3:$G$13</c:f>
              <c:numCache>
                <c:formatCode>_("$"* #,##0.00_);_("$"* \(#,##0.00\);_("$"* "-"??_);_(@_)</c:formatCode>
                <c:ptCount val="11"/>
                <c:pt idx="0">
                  <c:v>879.45</c:v>
                </c:pt>
                <c:pt idx="1">
                  <c:v>2460</c:v>
                </c:pt>
                <c:pt idx="2">
                  <c:v>331.5</c:v>
                </c:pt>
                <c:pt idx="3">
                  <c:v>1630.9</c:v>
                </c:pt>
                <c:pt idx="4">
                  <c:v>53.33</c:v>
                </c:pt>
                <c:pt idx="5">
                  <c:v>1314.01</c:v>
                </c:pt>
                <c:pt idx="6">
                  <c:v>23.48</c:v>
                </c:pt>
                <c:pt idx="7">
                  <c:v>309.75</c:v>
                </c:pt>
                <c:pt idx="8">
                  <c:v>1031.29</c:v>
                </c:pt>
                <c:pt idx="9">
                  <c:v>5.4</c:v>
                </c:pt>
                <c:pt idx="10">
                  <c:v>33.01</c:v>
                </c:pt>
              </c:numCache>
            </c:numRef>
          </c:val>
          <c:smooth val="0"/>
          <c:extLst>
            <c:ext xmlns:c16="http://schemas.microsoft.com/office/drawing/2014/chart" uri="{C3380CC4-5D6E-409C-BE32-E72D297353CC}">
              <c16:uniqueId val="{00000008-80B0-43A9-95DC-CE26A410E632}"/>
            </c:ext>
          </c:extLst>
        </c:ser>
        <c:dLbls>
          <c:dLblPos val="t"/>
          <c:showLegendKey val="0"/>
          <c:showVal val="1"/>
          <c:showCatName val="0"/>
          <c:showSerName val="0"/>
          <c:showPercent val="0"/>
          <c:showBubbleSize val="0"/>
        </c:dLbls>
        <c:smooth val="0"/>
        <c:axId val="1050109343"/>
        <c:axId val="1050098303"/>
      </c:lineChart>
      <c:catAx>
        <c:axId val="105010934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50098303"/>
        <c:crosses val="autoZero"/>
        <c:auto val="1"/>
        <c:lblAlgn val="ctr"/>
        <c:lblOffset val="100"/>
        <c:noMultiLvlLbl val="0"/>
      </c:catAx>
      <c:valAx>
        <c:axId val="105009830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5010934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3145888013998253E-2"/>
                  <c:y val="-0.1920949985418489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48-40C8-836C-AF6E41331813}"/>
                </c:ext>
              </c:extLst>
            </c:dLbl>
            <c:dLbl>
              <c:idx val="2"/>
              <c:layout>
                <c:manualLayout>
                  <c:x val="-6.759033245844269E-2"/>
                  <c:y val="-0.2106135170603675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48-40C8-836C-AF6E41331813}"/>
                </c:ext>
              </c:extLst>
            </c:dLbl>
            <c:dLbl>
              <c:idx val="4"/>
              <c:layout>
                <c:manualLayout>
                  <c:x val="-6.4034776902887142E-2"/>
                  <c:y val="-0.2106135170603675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48-40C8-836C-AF6E41331813}"/>
                </c:ext>
              </c:extLst>
            </c:dLbl>
            <c:dLbl>
              <c:idx val="6"/>
              <c:layout>
                <c:manualLayout>
                  <c:x val="-6.4034776902887142E-2"/>
                  <c:y val="-0.215243146689997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48-40C8-836C-AF6E41331813}"/>
                </c:ext>
              </c:extLst>
            </c:dLbl>
            <c:dLbl>
              <c:idx val="7"/>
              <c:layout>
                <c:manualLayout>
                  <c:x val="-6.4812554680664922E-2"/>
                  <c:y val="-9.9502405949256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48-40C8-836C-AF6E41331813}"/>
                </c:ext>
              </c:extLst>
            </c:dLbl>
            <c:dLbl>
              <c:idx val="8"/>
              <c:layout>
                <c:manualLayout>
                  <c:x val="-6.759033245844269E-2"/>
                  <c:y val="-0.173576480023330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48-40C8-836C-AF6E41331813}"/>
                </c:ext>
              </c:extLst>
            </c:dLbl>
            <c:dLbl>
              <c:idx val="9"/>
              <c:layout>
                <c:manualLayout>
                  <c:x val="-5.492366579177603E-2"/>
                  <c:y val="-0.141169072615923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48-40C8-836C-AF6E41331813}"/>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PAID'!$H$3:$H$13</c:f>
              <c:strCache>
                <c:ptCount val="11"/>
                <c:pt idx="0">
                  <c:v>F1110          </c:v>
                </c:pt>
                <c:pt idx="1">
                  <c:v>F11120         </c:v>
                </c:pt>
                <c:pt idx="2">
                  <c:v>F1210</c:v>
                </c:pt>
                <c:pt idx="3">
                  <c:v>F1120          </c:v>
                </c:pt>
                <c:pt idx="4">
                  <c:v>F1121          </c:v>
                </c:pt>
                <c:pt idx="5">
                  <c:v>F1123          </c:v>
                </c:pt>
                <c:pt idx="6">
                  <c:v>F1129          </c:v>
                </c:pt>
                <c:pt idx="7">
                  <c:v>F1190          </c:v>
                </c:pt>
                <c:pt idx="8">
                  <c:v>F1193          </c:v>
                </c:pt>
                <c:pt idx="9">
                  <c:v>F11951         </c:v>
                </c:pt>
                <c:pt idx="10">
                  <c:v>F1199          </c:v>
                </c:pt>
              </c:strCache>
            </c:strRef>
          </c:cat>
          <c:val>
            <c:numRef>
              <c:f>'DIAG OUT PAID'!$G$3:$G$13</c:f>
              <c:numCache>
                <c:formatCode>_("$"* #,##0.00_);_("$"* \(#,##0.00\);_("$"* "-"??_);_(@_)</c:formatCode>
                <c:ptCount val="11"/>
                <c:pt idx="0">
                  <c:v>440.36</c:v>
                </c:pt>
                <c:pt idx="1">
                  <c:v>1914.73</c:v>
                </c:pt>
                <c:pt idx="2">
                  <c:v>331.5</c:v>
                </c:pt>
                <c:pt idx="3">
                  <c:v>1366.18</c:v>
                </c:pt>
                <c:pt idx="4">
                  <c:v>43.36</c:v>
                </c:pt>
                <c:pt idx="5">
                  <c:v>1116.24</c:v>
                </c:pt>
                <c:pt idx="6">
                  <c:v>23.48</c:v>
                </c:pt>
                <c:pt idx="7">
                  <c:v>276.55</c:v>
                </c:pt>
                <c:pt idx="8">
                  <c:v>570.79</c:v>
                </c:pt>
                <c:pt idx="9">
                  <c:v>5.4</c:v>
                </c:pt>
                <c:pt idx="10">
                  <c:v>33.01</c:v>
                </c:pt>
              </c:numCache>
            </c:numRef>
          </c:val>
          <c:smooth val="0"/>
          <c:extLst>
            <c:ext xmlns:c16="http://schemas.microsoft.com/office/drawing/2014/chart" uri="{C3380CC4-5D6E-409C-BE32-E72D297353CC}">
              <c16:uniqueId val="{00000007-CA48-40C8-836C-AF6E41331813}"/>
            </c:ext>
          </c:extLst>
        </c:ser>
        <c:dLbls>
          <c:dLblPos val="t"/>
          <c:showLegendKey val="0"/>
          <c:showVal val="1"/>
          <c:showCatName val="0"/>
          <c:showSerName val="0"/>
          <c:showPercent val="0"/>
          <c:showBubbleSize val="0"/>
        </c:dLbls>
        <c:smooth val="0"/>
        <c:axId val="1549935151"/>
        <c:axId val="1549930831"/>
      </c:lineChart>
      <c:catAx>
        <c:axId val="154993515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549930831"/>
        <c:crosses val="autoZero"/>
        <c:auto val="1"/>
        <c:lblAlgn val="ctr"/>
        <c:lblOffset val="100"/>
        <c:noMultiLvlLbl val="0"/>
      </c:catAx>
      <c:valAx>
        <c:axId val="154993083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5499351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OUT COUNT'!$G$3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COUNT'!$F$4:$F$14</c:f>
              <c:strCache>
                <c:ptCount val="11"/>
                <c:pt idx="0">
                  <c:v>F1110          </c:v>
                </c:pt>
                <c:pt idx="1">
                  <c:v>F11120         </c:v>
                </c:pt>
                <c:pt idx="2">
                  <c:v>F1210</c:v>
                </c:pt>
                <c:pt idx="3">
                  <c:v>F1120          </c:v>
                </c:pt>
                <c:pt idx="4">
                  <c:v>F1121          </c:v>
                </c:pt>
                <c:pt idx="5">
                  <c:v>F1123          </c:v>
                </c:pt>
                <c:pt idx="6">
                  <c:v>F1129          </c:v>
                </c:pt>
                <c:pt idx="7">
                  <c:v>F1190          </c:v>
                </c:pt>
                <c:pt idx="8">
                  <c:v>F1193          </c:v>
                </c:pt>
                <c:pt idx="9">
                  <c:v>F11951         </c:v>
                </c:pt>
                <c:pt idx="10">
                  <c:v>F1199          </c:v>
                </c:pt>
              </c:strCache>
            </c:strRef>
          </c:cat>
          <c:val>
            <c:numRef>
              <c:f>'DIAG OUT COUNT'!$G$4:$G$14</c:f>
              <c:numCache>
                <c:formatCode>General</c:formatCode>
                <c:ptCount val="11"/>
                <c:pt idx="0">
                  <c:v>17</c:v>
                </c:pt>
                <c:pt idx="1">
                  <c:v>9</c:v>
                </c:pt>
                <c:pt idx="2">
                  <c:v>1</c:v>
                </c:pt>
                <c:pt idx="3">
                  <c:v>363</c:v>
                </c:pt>
                <c:pt idx="4">
                  <c:v>15</c:v>
                </c:pt>
                <c:pt idx="5">
                  <c:v>34</c:v>
                </c:pt>
                <c:pt idx="6">
                  <c:v>1</c:v>
                </c:pt>
                <c:pt idx="7">
                  <c:v>16</c:v>
                </c:pt>
                <c:pt idx="8">
                  <c:v>9</c:v>
                </c:pt>
                <c:pt idx="9">
                  <c:v>1</c:v>
                </c:pt>
                <c:pt idx="10">
                  <c:v>2</c:v>
                </c:pt>
              </c:numCache>
            </c:numRef>
          </c:val>
          <c:extLst>
            <c:ext xmlns:c16="http://schemas.microsoft.com/office/drawing/2014/chart" uri="{C3380CC4-5D6E-409C-BE32-E72D297353CC}">
              <c16:uniqueId val="{00000000-BF81-45C0-8245-EFE98F5FD184}"/>
            </c:ext>
          </c:extLst>
        </c:ser>
        <c:dLbls>
          <c:dLblPos val="outEnd"/>
          <c:showLegendKey val="0"/>
          <c:showVal val="1"/>
          <c:showCatName val="0"/>
          <c:showSerName val="0"/>
          <c:showPercent val="0"/>
          <c:showBubbleSize val="0"/>
        </c:dLbls>
        <c:gapWidth val="100"/>
        <c:overlap val="-24"/>
        <c:axId val="1089637791"/>
        <c:axId val="1089635871"/>
      </c:barChart>
      <c:catAx>
        <c:axId val="10896377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9635871"/>
        <c:crosses val="autoZero"/>
        <c:auto val="1"/>
        <c:lblAlgn val="ctr"/>
        <c:lblOffset val="100"/>
        <c:noMultiLvlLbl val="0"/>
      </c:catAx>
      <c:valAx>
        <c:axId val="108963587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963779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2"/>
              <c:layout>
                <c:manualLayout>
                  <c:x val="-7.8701443569553803E-2"/>
                  <c:y val="-0.201354257801108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0C-4E62-B55C-895B74FE69BE}"/>
                </c:ext>
              </c:extLst>
            </c:dLbl>
            <c:dLbl>
              <c:idx val="4"/>
              <c:layout>
                <c:manualLayout>
                  <c:x val="-4.7368110236220472E-2"/>
                  <c:y val="-0.224502405949256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C-4E62-B55C-895B74FE69BE}"/>
                </c:ext>
              </c:extLst>
            </c:dLbl>
            <c:dLbl>
              <c:idx val="5"/>
              <c:layout>
                <c:manualLayout>
                  <c:x val="-5.5291389547180471E-2"/>
                  <c:y val="-0.220370370370370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0C-4E62-B55C-895B74FE69BE}"/>
                </c:ext>
              </c:extLst>
            </c:dLbl>
            <c:dLbl>
              <c:idx val="6"/>
              <c:layout>
                <c:manualLayout>
                  <c:x val="-6.7590332458442801E-2"/>
                  <c:y val="-0.1457987022455526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0C-4E62-B55C-895B74FE69BE}"/>
                </c:ext>
              </c:extLst>
            </c:dLbl>
            <c:dLbl>
              <c:idx val="8"/>
              <c:layout>
                <c:manualLayout>
                  <c:x val="-2.0474846894138334E-2"/>
                  <c:y val="-0.127280183727034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0C-4E62-B55C-895B74FE69BE}"/>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ALLOWED'!$J$3:$J$11</c:f>
              <c:strCache>
                <c:ptCount val="9"/>
                <c:pt idx="0">
                  <c:v>F1110          </c:v>
                </c:pt>
                <c:pt idx="1">
                  <c:v>F1120</c:v>
                </c:pt>
                <c:pt idx="2">
                  <c:v>F1121</c:v>
                </c:pt>
                <c:pt idx="3">
                  <c:v>F1123</c:v>
                </c:pt>
                <c:pt idx="4">
                  <c:v>F1124</c:v>
                </c:pt>
                <c:pt idx="5">
                  <c:v>F11251</c:v>
                </c:pt>
                <c:pt idx="6">
                  <c:v>F1190</c:v>
                </c:pt>
                <c:pt idx="7">
                  <c:v>F1193</c:v>
                </c:pt>
                <c:pt idx="8">
                  <c:v>F1199</c:v>
                </c:pt>
              </c:strCache>
            </c:strRef>
          </c:cat>
          <c:val>
            <c:numRef>
              <c:f>'DIAG OUT ALLOWED'!$I$3:$I$11</c:f>
              <c:numCache>
                <c:formatCode>_("$"* #,##0.00_);_("$"* \(#,##0.00\);_("$"* "-"??_);_(@_)</c:formatCode>
                <c:ptCount val="9"/>
                <c:pt idx="0">
                  <c:v>996.54</c:v>
                </c:pt>
                <c:pt idx="1">
                  <c:v>1385.45</c:v>
                </c:pt>
                <c:pt idx="2">
                  <c:v>242.76</c:v>
                </c:pt>
                <c:pt idx="3">
                  <c:v>2754.72</c:v>
                </c:pt>
                <c:pt idx="4">
                  <c:v>18.27</c:v>
                </c:pt>
                <c:pt idx="5">
                  <c:v>1258.8900000000001</c:v>
                </c:pt>
                <c:pt idx="6">
                  <c:v>367.36</c:v>
                </c:pt>
                <c:pt idx="7">
                  <c:v>1425.42</c:v>
                </c:pt>
                <c:pt idx="8">
                  <c:v>570.89</c:v>
                </c:pt>
              </c:numCache>
            </c:numRef>
          </c:val>
          <c:smooth val="0"/>
          <c:extLst>
            <c:ext xmlns:c16="http://schemas.microsoft.com/office/drawing/2014/chart" uri="{C3380CC4-5D6E-409C-BE32-E72D297353CC}">
              <c16:uniqueId val="{00000004-6B0C-4E62-B55C-895B74FE69BE}"/>
            </c:ext>
          </c:extLst>
        </c:ser>
        <c:dLbls>
          <c:dLblPos val="t"/>
          <c:showLegendKey val="0"/>
          <c:showVal val="1"/>
          <c:showCatName val="0"/>
          <c:showSerName val="0"/>
          <c:showPercent val="0"/>
          <c:showBubbleSize val="0"/>
        </c:dLbls>
        <c:smooth val="0"/>
        <c:axId val="1007504752"/>
        <c:axId val="1007515792"/>
      </c:lineChart>
      <c:catAx>
        <c:axId val="10075047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07515792"/>
        <c:crosses val="autoZero"/>
        <c:auto val="1"/>
        <c:lblAlgn val="ctr"/>
        <c:lblOffset val="100"/>
        <c:noMultiLvlLbl val="0"/>
      </c:catAx>
      <c:valAx>
        <c:axId val="10075157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075047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1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3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4812554680664922E-2"/>
                  <c:y val="-0.349502405949256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07-4001-AC5C-09B777F0B759}"/>
                </c:ext>
              </c:extLst>
            </c:dLbl>
            <c:dLbl>
              <c:idx val="1"/>
              <c:layout>
                <c:manualLayout>
                  <c:x val="-7.70417760279965E-2"/>
                  <c:y val="-0.168946850393700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07-4001-AC5C-09B777F0B759}"/>
                </c:ext>
              </c:extLst>
            </c:dLbl>
            <c:dLbl>
              <c:idx val="2"/>
              <c:layout>
                <c:manualLayout>
                  <c:x val="-8.9812554680664916E-2"/>
                  <c:y val="-0.243020924467774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07-4001-AC5C-09B777F0B759}"/>
                </c:ext>
              </c:extLst>
            </c:dLbl>
            <c:dLbl>
              <c:idx val="4"/>
              <c:layout>
                <c:manualLayout>
                  <c:x val="-5.2923665791776028E-2"/>
                  <c:y val="-0.219872776319626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07-4001-AC5C-09B777F0B759}"/>
                </c:ext>
              </c:extLst>
            </c:dLbl>
            <c:dLbl>
              <c:idx val="6"/>
              <c:layout>
                <c:manualLayout>
                  <c:x val="-7.314588801399835E-2"/>
                  <c:y val="-0.1828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07-4001-AC5C-09B777F0B759}"/>
                </c:ext>
              </c:extLst>
            </c:dLbl>
            <c:dLbl>
              <c:idx val="8"/>
              <c:layout>
                <c:manualLayout>
                  <c:x val="-2.0474846894138334E-2"/>
                  <c:y val="-0.155057961504811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07-4001-AC5C-09B777F0B759}"/>
                </c:ext>
              </c:extLst>
            </c:dLbl>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PAID'!$J$3:$J$11</c:f>
              <c:strCache>
                <c:ptCount val="9"/>
                <c:pt idx="0">
                  <c:v>F1110          </c:v>
                </c:pt>
                <c:pt idx="1">
                  <c:v>F1120</c:v>
                </c:pt>
                <c:pt idx="2">
                  <c:v>F1121</c:v>
                </c:pt>
                <c:pt idx="3">
                  <c:v>F1123</c:v>
                </c:pt>
                <c:pt idx="4">
                  <c:v>F1124</c:v>
                </c:pt>
                <c:pt idx="5">
                  <c:v>F11251</c:v>
                </c:pt>
                <c:pt idx="6">
                  <c:v>F1190</c:v>
                </c:pt>
                <c:pt idx="7">
                  <c:v>F1193</c:v>
                </c:pt>
                <c:pt idx="8">
                  <c:v>F1199</c:v>
                </c:pt>
              </c:strCache>
            </c:strRef>
          </c:cat>
          <c:val>
            <c:numRef>
              <c:f>'DIAG OUT PAID'!$I$3:$I$11</c:f>
              <c:numCache>
                <c:formatCode>_("$"* #,##0.00_);_("$"* \(#,##0.00\);_("$"* "-"??_);_(@_)</c:formatCode>
                <c:ptCount val="9"/>
                <c:pt idx="0">
                  <c:v>676.9</c:v>
                </c:pt>
                <c:pt idx="1">
                  <c:v>1085.96</c:v>
                </c:pt>
                <c:pt idx="2">
                  <c:v>241.11</c:v>
                </c:pt>
                <c:pt idx="3">
                  <c:v>2207.7600000000002</c:v>
                </c:pt>
                <c:pt idx="4">
                  <c:v>15.99</c:v>
                </c:pt>
                <c:pt idx="5">
                  <c:v>1133</c:v>
                </c:pt>
                <c:pt idx="6">
                  <c:v>283.45999999999998</c:v>
                </c:pt>
                <c:pt idx="7">
                  <c:v>1143.79</c:v>
                </c:pt>
                <c:pt idx="8">
                  <c:v>379.37</c:v>
                </c:pt>
              </c:numCache>
            </c:numRef>
          </c:val>
          <c:smooth val="0"/>
          <c:extLst>
            <c:ext xmlns:c16="http://schemas.microsoft.com/office/drawing/2014/chart" uri="{C3380CC4-5D6E-409C-BE32-E72D297353CC}">
              <c16:uniqueId val="{00000006-1607-4001-AC5C-09B777F0B759}"/>
            </c:ext>
          </c:extLst>
        </c:ser>
        <c:dLbls>
          <c:dLblPos val="t"/>
          <c:showLegendKey val="0"/>
          <c:showVal val="1"/>
          <c:showCatName val="0"/>
          <c:showSerName val="0"/>
          <c:showPercent val="0"/>
          <c:showBubbleSize val="0"/>
        </c:dLbls>
        <c:smooth val="0"/>
        <c:axId val="1005342656"/>
        <c:axId val="1005347456"/>
      </c:lineChart>
      <c:catAx>
        <c:axId val="10053426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05347456"/>
        <c:crosses val="autoZero"/>
        <c:auto val="1"/>
        <c:lblAlgn val="ctr"/>
        <c:lblOffset val="100"/>
        <c:noMultiLvlLbl val="0"/>
      </c:catAx>
      <c:valAx>
        <c:axId val="10053474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crossAx val="10053426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1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OUT COUNT'!$I$3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COUNT'!$H$4:$H$12</c:f>
              <c:strCache>
                <c:ptCount val="9"/>
                <c:pt idx="0">
                  <c:v>F1110          </c:v>
                </c:pt>
                <c:pt idx="1">
                  <c:v>F1120</c:v>
                </c:pt>
                <c:pt idx="2">
                  <c:v>F1121</c:v>
                </c:pt>
                <c:pt idx="3">
                  <c:v>F1123</c:v>
                </c:pt>
                <c:pt idx="4">
                  <c:v>F1124</c:v>
                </c:pt>
                <c:pt idx="5">
                  <c:v>F11251</c:v>
                </c:pt>
                <c:pt idx="6">
                  <c:v>F1190</c:v>
                </c:pt>
                <c:pt idx="7">
                  <c:v>F1193</c:v>
                </c:pt>
                <c:pt idx="8">
                  <c:v>F1199</c:v>
                </c:pt>
              </c:strCache>
            </c:strRef>
          </c:cat>
          <c:val>
            <c:numRef>
              <c:f>'DIAG OUT COUNT'!$I$4:$I$12</c:f>
              <c:numCache>
                <c:formatCode>General</c:formatCode>
                <c:ptCount val="9"/>
                <c:pt idx="0">
                  <c:v>36</c:v>
                </c:pt>
                <c:pt idx="1">
                  <c:v>544</c:v>
                </c:pt>
                <c:pt idx="2">
                  <c:v>23</c:v>
                </c:pt>
                <c:pt idx="3">
                  <c:v>73</c:v>
                </c:pt>
                <c:pt idx="4">
                  <c:v>2</c:v>
                </c:pt>
                <c:pt idx="5">
                  <c:v>2</c:v>
                </c:pt>
                <c:pt idx="6">
                  <c:v>24</c:v>
                </c:pt>
                <c:pt idx="7">
                  <c:v>14</c:v>
                </c:pt>
                <c:pt idx="8">
                  <c:v>9</c:v>
                </c:pt>
              </c:numCache>
            </c:numRef>
          </c:val>
          <c:extLst>
            <c:ext xmlns:c16="http://schemas.microsoft.com/office/drawing/2014/chart" uri="{C3380CC4-5D6E-409C-BE32-E72D297353CC}">
              <c16:uniqueId val="{00000000-E9D8-46C6-9DBB-FC15197B2CCF}"/>
            </c:ext>
          </c:extLst>
        </c:ser>
        <c:dLbls>
          <c:dLblPos val="outEnd"/>
          <c:showLegendKey val="0"/>
          <c:showVal val="1"/>
          <c:showCatName val="0"/>
          <c:showSerName val="0"/>
          <c:showPercent val="0"/>
          <c:showBubbleSize val="0"/>
        </c:dLbls>
        <c:gapWidth val="100"/>
        <c:overlap val="-24"/>
        <c:axId val="1087082351"/>
        <c:axId val="1087082831"/>
      </c:barChart>
      <c:catAx>
        <c:axId val="10870823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7082831"/>
        <c:crosses val="autoZero"/>
        <c:auto val="1"/>
        <c:lblAlgn val="ctr"/>
        <c:lblOffset val="100"/>
        <c:noMultiLvlLbl val="0"/>
      </c:catAx>
      <c:valAx>
        <c:axId val="108708283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70823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'DIAG OUT ALLOWED'!$K$2</c:f>
              <c:strCache>
                <c:ptCount val="1"/>
                <c:pt idx="0">
                  <c:v>Average Allowed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7.453794303109372E-2"/>
                  <c:y val="-0.167604257801108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7B-4791-8717-FF10BF78C0E5}"/>
                </c:ext>
              </c:extLst>
            </c:dLbl>
            <c:dLbl>
              <c:idx val="1"/>
              <c:layout>
                <c:manualLayout>
                  <c:x val="-5.7142857142857141E-2"/>
                  <c:y val="-5.6493146689997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7B-4791-8717-FF10BF78C0E5}"/>
                </c:ext>
              </c:extLst>
            </c:dLbl>
            <c:dLbl>
              <c:idx val="2"/>
              <c:layout>
                <c:manualLayout>
                  <c:x val="-3.1050228310502283E-2"/>
                  <c:y val="-0.125937591134441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7B-4791-8717-FF10BF78C0E5}"/>
                </c:ext>
              </c:extLst>
            </c:dLbl>
            <c:dLbl>
              <c:idx val="6"/>
              <c:layout>
                <c:manualLayout>
                  <c:x val="-7.4537943031093637E-2"/>
                  <c:y val="-0.218530183727034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7B-4791-8717-FF10BF78C0E5}"/>
                </c:ext>
              </c:extLst>
            </c:dLbl>
            <c:dLbl>
              <c:idx val="8"/>
              <c:layout>
                <c:manualLayout>
                  <c:x val="-8.1061100239182435E-2"/>
                  <c:y val="-0.371307961504811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7B-4791-8717-FF10BF78C0E5}"/>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ALLOWED'!$L$3:$L$13</c:f>
              <c:strCache>
                <c:ptCount val="11"/>
                <c:pt idx="0">
                  <c:v>F1110          </c:v>
                </c:pt>
                <c:pt idx="1">
                  <c:v>F11129</c:v>
                </c:pt>
                <c:pt idx="2">
                  <c:v>F1120</c:v>
                </c:pt>
                <c:pt idx="3">
                  <c:v>F1121</c:v>
                </c:pt>
                <c:pt idx="4">
                  <c:v>F1123</c:v>
                </c:pt>
                <c:pt idx="5">
                  <c:v>F1124</c:v>
                </c:pt>
                <c:pt idx="6">
                  <c:v>F11288</c:v>
                </c:pt>
                <c:pt idx="7">
                  <c:v>F1190</c:v>
                </c:pt>
                <c:pt idx="8">
                  <c:v>F11921</c:v>
                </c:pt>
                <c:pt idx="9">
                  <c:v>F1193</c:v>
                </c:pt>
                <c:pt idx="10">
                  <c:v>F1199</c:v>
                </c:pt>
              </c:strCache>
            </c:strRef>
          </c:cat>
          <c:val>
            <c:numRef>
              <c:f>'DIAG OUT ALLOWED'!$K$3:$K$13</c:f>
              <c:numCache>
                <c:formatCode>_("$"* #,##0.00_);_("$"* \(#,##0.00\);_("$"* "-"??_);_(@_)</c:formatCode>
                <c:ptCount val="11"/>
                <c:pt idx="0">
                  <c:v>878.51</c:v>
                </c:pt>
                <c:pt idx="1">
                  <c:v>653.26</c:v>
                </c:pt>
                <c:pt idx="2">
                  <c:v>806.33</c:v>
                </c:pt>
                <c:pt idx="3">
                  <c:v>100.9</c:v>
                </c:pt>
                <c:pt idx="4">
                  <c:v>2315.21</c:v>
                </c:pt>
                <c:pt idx="5">
                  <c:v>58.4</c:v>
                </c:pt>
                <c:pt idx="6">
                  <c:v>101.28</c:v>
                </c:pt>
                <c:pt idx="7">
                  <c:v>439.09</c:v>
                </c:pt>
                <c:pt idx="8">
                  <c:v>269.72000000000003</c:v>
                </c:pt>
                <c:pt idx="9">
                  <c:v>1132.06</c:v>
                </c:pt>
                <c:pt idx="10">
                  <c:v>427.61</c:v>
                </c:pt>
              </c:numCache>
            </c:numRef>
          </c:val>
          <c:smooth val="0"/>
          <c:extLst>
            <c:ext xmlns:c16="http://schemas.microsoft.com/office/drawing/2014/chart" uri="{C3380CC4-5D6E-409C-BE32-E72D297353CC}">
              <c16:uniqueId val="{00000000-897B-4791-8717-FF10BF78C0E5}"/>
            </c:ext>
          </c:extLst>
        </c:ser>
        <c:dLbls>
          <c:dLblPos val="t"/>
          <c:showLegendKey val="0"/>
          <c:showVal val="1"/>
          <c:showCatName val="0"/>
          <c:showSerName val="0"/>
          <c:showPercent val="0"/>
          <c:showBubbleSize val="0"/>
        </c:dLbls>
        <c:smooth val="0"/>
        <c:axId val="891207151"/>
        <c:axId val="891189391"/>
        <c:extLst>
          <c:ext xmlns:c15="http://schemas.microsoft.com/office/drawing/2012/chart" uri="{02D57815-91ED-43cb-92C2-25804820EDAC}">
            <c15:filteredLineSeries>
              <c15:ser>
                <c:idx val="1"/>
                <c:order val="1"/>
                <c:tx>
                  <c:strRef>
                    <c:extLst>
                      <c:ext uri="{02D57815-91ED-43cb-92C2-25804820EDAC}">
                        <c15:formulaRef>
                          <c15:sqref>'DIAG OUT ALLOWED'!$L$2</c15:sqref>
                        </c15:formulaRef>
                      </c:ext>
                    </c:extLst>
                    <c:strCache>
                      <c:ptCount val="1"/>
                      <c:pt idx="0">
                        <c:v>CODE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'DIAG OUT ALLOWED'!$L$3:$L$13</c15:sqref>
                        </c15:formulaRef>
                      </c:ext>
                    </c:extLst>
                    <c:strCache>
                      <c:ptCount val="11"/>
                      <c:pt idx="0">
                        <c:v>F1110          </c:v>
                      </c:pt>
                      <c:pt idx="1">
                        <c:v>F11129</c:v>
                      </c:pt>
                      <c:pt idx="2">
                        <c:v>F1120</c:v>
                      </c:pt>
                      <c:pt idx="3">
                        <c:v>F1121</c:v>
                      </c:pt>
                      <c:pt idx="4">
                        <c:v>F1123</c:v>
                      </c:pt>
                      <c:pt idx="5">
                        <c:v>F1124</c:v>
                      </c:pt>
                      <c:pt idx="6">
                        <c:v>F11288</c:v>
                      </c:pt>
                      <c:pt idx="7">
                        <c:v>F1190</c:v>
                      </c:pt>
                      <c:pt idx="8">
                        <c:v>F11921</c:v>
                      </c:pt>
                      <c:pt idx="9">
                        <c:v>F1193</c:v>
                      </c:pt>
                      <c:pt idx="10">
                        <c:v>F1199</c:v>
                      </c:pt>
                    </c:strCache>
                  </c:strRef>
                </c:cat>
                <c:val>
                  <c:numRef>
                    <c:extLst>
                      <c:ext uri="{02D57815-91ED-43cb-92C2-25804820EDAC}">
                        <c15:formulaRef>
                          <c15:sqref>'DIAG OUT ALLOWED'!$L$3:$L$12</c15:sqref>
                        </c15:formulaRef>
                      </c:ext>
                    </c:extLst>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897B-4791-8717-FF10BF78C0E5}"/>
                  </c:ext>
                </c:extLst>
              </c15:ser>
            </c15:filteredLineSeries>
          </c:ext>
        </c:extLst>
      </c:lineChart>
      <c:catAx>
        <c:axId val="89120715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91189391"/>
        <c:crosses val="autoZero"/>
        <c:auto val="1"/>
        <c:lblAlgn val="ctr"/>
        <c:lblOffset val="100"/>
        <c:noMultiLvlLbl val="0"/>
      </c:catAx>
      <c:valAx>
        <c:axId val="89118939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8912071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Paid Averages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'DIAG OUT PAID'!$K$2</c:f>
              <c:strCache>
                <c:ptCount val="1"/>
                <c:pt idx="0">
                  <c:v>Average Paid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8014785823005006E-2"/>
                  <c:y val="-0.167604257801108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6-4B85-8B4E-0B27A114CAE6}"/>
                </c:ext>
              </c:extLst>
            </c:dLbl>
            <c:dLbl>
              <c:idx val="2"/>
              <c:layout>
                <c:manualLayout>
                  <c:x val="-4.8445314198738897E-2"/>
                  <c:y val="-0.1953820355788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D6-4B85-8B4E-0B27A114CAE6}"/>
                </c:ext>
              </c:extLst>
            </c:dLbl>
            <c:dLbl>
              <c:idx val="6"/>
              <c:layout>
                <c:manualLayout>
                  <c:x val="-0.10063057186344858"/>
                  <c:y val="-0.190752405949256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D6-4B85-8B4E-0B27A114CAE6}"/>
                </c:ext>
              </c:extLst>
            </c:dLbl>
            <c:dLbl>
              <c:idx val="8"/>
              <c:layout>
                <c:manualLayout>
                  <c:x val="-9.8456186127419007E-2"/>
                  <c:y val="-0.246307961504811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D6-4B85-8B4E-0B27A114CA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PAID'!$L$3:$L$13</c:f>
              <c:strCache>
                <c:ptCount val="11"/>
                <c:pt idx="0">
                  <c:v>F1110          </c:v>
                </c:pt>
                <c:pt idx="1">
                  <c:v>F11129</c:v>
                </c:pt>
                <c:pt idx="2">
                  <c:v>F1120</c:v>
                </c:pt>
                <c:pt idx="3">
                  <c:v>F1121</c:v>
                </c:pt>
                <c:pt idx="4">
                  <c:v>F1123</c:v>
                </c:pt>
                <c:pt idx="5">
                  <c:v>F1124</c:v>
                </c:pt>
                <c:pt idx="6">
                  <c:v>F11288</c:v>
                </c:pt>
                <c:pt idx="7">
                  <c:v>F1190</c:v>
                </c:pt>
                <c:pt idx="8">
                  <c:v>F11921</c:v>
                </c:pt>
                <c:pt idx="9">
                  <c:v>F1193</c:v>
                </c:pt>
                <c:pt idx="10">
                  <c:v>F1199</c:v>
                </c:pt>
              </c:strCache>
            </c:strRef>
          </c:cat>
          <c:val>
            <c:numRef>
              <c:f>'DIAG OUT PAID'!$K$3:$K$13</c:f>
              <c:numCache>
                <c:formatCode>_("$"* #,##0.00_);_("$"* \(#,##0.00\);_("$"* "-"??_);_(@_)</c:formatCode>
                <c:ptCount val="11"/>
                <c:pt idx="0">
                  <c:v>757.73</c:v>
                </c:pt>
                <c:pt idx="1">
                  <c:v>489.94</c:v>
                </c:pt>
                <c:pt idx="2">
                  <c:v>749.9</c:v>
                </c:pt>
                <c:pt idx="3">
                  <c:v>92.16</c:v>
                </c:pt>
                <c:pt idx="4">
                  <c:v>2007.1</c:v>
                </c:pt>
                <c:pt idx="5">
                  <c:v>55.96</c:v>
                </c:pt>
                <c:pt idx="6">
                  <c:v>101.28</c:v>
                </c:pt>
                <c:pt idx="7">
                  <c:v>372.22</c:v>
                </c:pt>
                <c:pt idx="8">
                  <c:v>269.72000000000003</c:v>
                </c:pt>
                <c:pt idx="9">
                  <c:v>899.45</c:v>
                </c:pt>
                <c:pt idx="10">
                  <c:v>427.61</c:v>
                </c:pt>
              </c:numCache>
            </c:numRef>
          </c:val>
          <c:smooth val="0"/>
          <c:extLst>
            <c:ext xmlns:c16="http://schemas.microsoft.com/office/drawing/2014/chart" uri="{C3380CC4-5D6E-409C-BE32-E72D297353CC}">
              <c16:uniqueId val="{00000000-3AD6-4B85-8B4E-0B27A114CAE6}"/>
            </c:ext>
          </c:extLst>
        </c:ser>
        <c:dLbls>
          <c:dLblPos val="t"/>
          <c:showLegendKey val="0"/>
          <c:showVal val="1"/>
          <c:showCatName val="0"/>
          <c:showSerName val="0"/>
          <c:showPercent val="0"/>
          <c:showBubbleSize val="0"/>
        </c:dLbls>
        <c:smooth val="0"/>
        <c:axId val="1096630847"/>
        <c:axId val="1096628927"/>
        <c:extLst>
          <c:ext xmlns:c15="http://schemas.microsoft.com/office/drawing/2012/chart" uri="{02D57815-91ED-43cb-92C2-25804820EDAC}">
            <c15:filteredLineSeries>
              <c15:ser>
                <c:idx val="1"/>
                <c:order val="1"/>
                <c:tx>
                  <c:strRef>
                    <c:extLst>
                      <c:ext uri="{02D57815-91ED-43cb-92C2-25804820EDAC}">
                        <c15:formulaRef>
                          <c15:sqref>'DIAG OUT PAID'!$L$2</c15:sqref>
                        </c15:formulaRef>
                      </c:ext>
                    </c:extLst>
                    <c:strCache>
                      <c:ptCount val="1"/>
                      <c:pt idx="0">
                        <c:v>CODE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'DIAG OUT PAID'!$L$3:$L$13</c15:sqref>
                        </c15:formulaRef>
                      </c:ext>
                    </c:extLst>
                    <c:strCache>
                      <c:ptCount val="11"/>
                      <c:pt idx="0">
                        <c:v>F1110          </c:v>
                      </c:pt>
                      <c:pt idx="1">
                        <c:v>F11129</c:v>
                      </c:pt>
                      <c:pt idx="2">
                        <c:v>F1120</c:v>
                      </c:pt>
                      <c:pt idx="3">
                        <c:v>F1121</c:v>
                      </c:pt>
                      <c:pt idx="4">
                        <c:v>F1123</c:v>
                      </c:pt>
                      <c:pt idx="5">
                        <c:v>F1124</c:v>
                      </c:pt>
                      <c:pt idx="6">
                        <c:v>F11288</c:v>
                      </c:pt>
                      <c:pt idx="7">
                        <c:v>F1190</c:v>
                      </c:pt>
                      <c:pt idx="8">
                        <c:v>F11921</c:v>
                      </c:pt>
                      <c:pt idx="9">
                        <c:v>F1193</c:v>
                      </c:pt>
                      <c:pt idx="10">
                        <c:v>F1199</c:v>
                      </c:pt>
                    </c:strCache>
                  </c:strRef>
                </c:cat>
                <c:val>
                  <c:numRef>
                    <c:extLst>
                      <c:ext uri="{02D57815-91ED-43cb-92C2-25804820EDAC}">
                        <c15:formulaRef>
                          <c15:sqref>'DIAG OUT PAID'!$L$3:$L$12</c15:sqref>
                        </c15:formulaRef>
                      </c:ext>
                    </c:extLst>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3AD6-4B85-8B4E-0B27A114CAE6}"/>
                  </c:ext>
                </c:extLst>
              </c15:ser>
            </c15:filteredLineSeries>
          </c:ext>
        </c:extLst>
      </c:lineChart>
      <c:catAx>
        <c:axId val="1096630847"/>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5400000" spcFirstLastPara="1" vertOverflow="ellipsis"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28927"/>
        <c:crosses val="autoZero"/>
        <c:auto val="1"/>
        <c:lblAlgn val="ctr"/>
        <c:lblOffset val="100"/>
        <c:noMultiLvlLbl val="0"/>
      </c:catAx>
      <c:valAx>
        <c:axId val="109662892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3084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IN COUNT'!$C$3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COUNT'!$B$4:$B$8</c:f>
              <c:strCache>
                <c:ptCount val="5"/>
                <c:pt idx="0">
                  <c:v>F1110          </c:v>
                </c:pt>
                <c:pt idx="1">
                  <c:v>F1120          </c:v>
                </c:pt>
                <c:pt idx="2">
                  <c:v>F1123          </c:v>
                </c:pt>
                <c:pt idx="3">
                  <c:v>F1124          </c:v>
                </c:pt>
                <c:pt idx="4">
                  <c:v>F11251         </c:v>
                </c:pt>
              </c:strCache>
            </c:strRef>
          </c:cat>
          <c:val>
            <c:numRef>
              <c:f>'DIAG IN COUNT'!$C$4:$C$8</c:f>
              <c:numCache>
                <c:formatCode>General</c:formatCode>
                <c:ptCount val="5"/>
                <c:pt idx="0">
                  <c:v>1</c:v>
                </c:pt>
                <c:pt idx="1">
                  <c:v>117</c:v>
                </c:pt>
                <c:pt idx="2">
                  <c:v>32</c:v>
                </c:pt>
                <c:pt idx="3">
                  <c:v>1</c:v>
                </c:pt>
                <c:pt idx="4">
                  <c:v>1</c:v>
                </c:pt>
              </c:numCache>
            </c:numRef>
          </c:val>
          <c:extLst>
            <c:ext xmlns:c16="http://schemas.microsoft.com/office/drawing/2014/chart" uri="{C3380CC4-5D6E-409C-BE32-E72D297353CC}">
              <c16:uniqueId val="{00000000-430C-4AD0-8FAD-143A05B780A1}"/>
            </c:ext>
          </c:extLst>
        </c:ser>
        <c:dLbls>
          <c:dLblPos val="outEnd"/>
          <c:showLegendKey val="0"/>
          <c:showVal val="1"/>
          <c:showCatName val="0"/>
          <c:showSerName val="0"/>
          <c:showPercent val="0"/>
          <c:showBubbleSize val="0"/>
        </c:dLbls>
        <c:gapWidth val="100"/>
        <c:overlap val="-24"/>
        <c:axId val="638664480"/>
        <c:axId val="638665440"/>
      </c:barChart>
      <c:catAx>
        <c:axId val="638664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638665440"/>
        <c:crosses val="autoZero"/>
        <c:auto val="1"/>
        <c:lblAlgn val="ctr"/>
        <c:lblOffset val="100"/>
        <c:noMultiLvlLbl val="0"/>
      </c:catAx>
      <c:valAx>
        <c:axId val="6386654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6386644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OUT COUNT'!$K$3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OUT COUNT'!$J$4:$J$14</c:f>
              <c:strCache>
                <c:ptCount val="11"/>
                <c:pt idx="0">
                  <c:v>F1110          </c:v>
                </c:pt>
                <c:pt idx="1">
                  <c:v>F11129</c:v>
                </c:pt>
                <c:pt idx="2">
                  <c:v>F1120</c:v>
                </c:pt>
                <c:pt idx="3">
                  <c:v>F1121</c:v>
                </c:pt>
                <c:pt idx="4">
                  <c:v>F1123</c:v>
                </c:pt>
                <c:pt idx="5">
                  <c:v>F1124</c:v>
                </c:pt>
                <c:pt idx="6">
                  <c:v>F11288</c:v>
                </c:pt>
                <c:pt idx="7">
                  <c:v>F1190</c:v>
                </c:pt>
                <c:pt idx="8">
                  <c:v>F11921</c:v>
                </c:pt>
                <c:pt idx="9">
                  <c:v>F1193</c:v>
                </c:pt>
                <c:pt idx="10">
                  <c:v>F1199</c:v>
                </c:pt>
              </c:strCache>
            </c:strRef>
          </c:cat>
          <c:val>
            <c:numRef>
              <c:f>'DIAG OUT COUNT'!$K$4:$K$14</c:f>
              <c:numCache>
                <c:formatCode>General</c:formatCode>
                <c:ptCount val="11"/>
                <c:pt idx="0">
                  <c:v>33</c:v>
                </c:pt>
                <c:pt idx="1">
                  <c:v>1</c:v>
                </c:pt>
                <c:pt idx="2">
                  <c:v>703</c:v>
                </c:pt>
                <c:pt idx="3">
                  <c:v>32</c:v>
                </c:pt>
                <c:pt idx="4">
                  <c:v>61</c:v>
                </c:pt>
                <c:pt idx="5">
                  <c:v>2</c:v>
                </c:pt>
                <c:pt idx="6">
                  <c:v>1</c:v>
                </c:pt>
                <c:pt idx="7">
                  <c:v>32</c:v>
                </c:pt>
                <c:pt idx="8">
                  <c:v>1</c:v>
                </c:pt>
                <c:pt idx="9">
                  <c:v>24</c:v>
                </c:pt>
                <c:pt idx="10">
                  <c:v>3</c:v>
                </c:pt>
              </c:numCache>
            </c:numRef>
          </c:val>
          <c:extLst>
            <c:ext xmlns:c16="http://schemas.microsoft.com/office/drawing/2014/chart" uri="{C3380CC4-5D6E-409C-BE32-E72D297353CC}">
              <c16:uniqueId val="{00000000-D26D-4C56-BFF0-77443D5C7C21}"/>
            </c:ext>
          </c:extLst>
        </c:ser>
        <c:dLbls>
          <c:dLblPos val="outEnd"/>
          <c:showLegendKey val="0"/>
          <c:showVal val="1"/>
          <c:showCatName val="0"/>
          <c:showSerName val="0"/>
          <c:showPercent val="0"/>
          <c:showBubbleSize val="0"/>
        </c:dLbls>
        <c:gapWidth val="100"/>
        <c:overlap val="-24"/>
        <c:axId val="1096645247"/>
        <c:axId val="1096645727"/>
      </c:barChart>
      <c:catAx>
        <c:axId val="109664524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45727"/>
        <c:crosses val="autoZero"/>
        <c:auto val="1"/>
        <c:lblAlgn val="ctr"/>
        <c:lblOffset val="100"/>
        <c:noMultiLvlLbl val="0"/>
      </c:catAx>
      <c:valAx>
        <c:axId val="109664572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Amount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9664524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0.10204177602799649"/>
                  <c:y val="-0.12265055409740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A-4D1A-A4F0-43D524F8351C}"/>
                </c:ext>
              </c:extLst>
            </c:dLbl>
            <c:dLbl>
              <c:idx val="2"/>
              <c:layout>
                <c:manualLayout>
                  <c:x val="-9.3708442694663163E-2"/>
                  <c:y val="-8.0983887430737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BA-4D1A-A4F0-43D524F8351C}"/>
                </c:ext>
              </c:extLst>
            </c:dLbl>
            <c:dLbl>
              <c:idx val="4"/>
              <c:layout>
                <c:manualLayout>
                  <c:x val="-6.3152887139107605E-2"/>
                  <c:y val="-0.104132035578886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BA-4D1A-A4F0-43D524F8351C}"/>
                </c:ext>
              </c:extLst>
            </c:dLbl>
            <c:dLbl>
              <c:idx val="5"/>
              <c:layout>
                <c:manualLayout>
                  <c:x val="4.6318897637796291E-3"/>
                  <c:y val="-3.931722076407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BA-4D1A-A4F0-43D524F8351C}"/>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ALLOWED'!$F$3:$F$9</c:f>
              <c:strCache>
                <c:ptCount val="7"/>
                <c:pt idx="0">
                  <c:v>F1110          </c:v>
                </c:pt>
                <c:pt idx="1">
                  <c:v>F1120          </c:v>
                </c:pt>
                <c:pt idx="2">
                  <c:v>F1121          </c:v>
                </c:pt>
                <c:pt idx="3">
                  <c:v>F1123          </c:v>
                </c:pt>
                <c:pt idx="4">
                  <c:v>F1124          </c:v>
                </c:pt>
                <c:pt idx="5">
                  <c:v>F1193          </c:v>
                </c:pt>
                <c:pt idx="6">
                  <c:v>F11951         </c:v>
                </c:pt>
              </c:strCache>
            </c:strRef>
          </c:cat>
          <c:val>
            <c:numRef>
              <c:f>'DIAG IN ALLOWED'!$E$3:$E$9</c:f>
              <c:numCache>
                <c:formatCode>_("$"* #,##0.00_);_("$"* \(#,##0.00\);_("$"* "-"??_);_(@_)</c:formatCode>
                <c:ptCount val="7"/>
                <c:pt idx="0">
                  <c:v>771.19499999999994</c:v>
                </c:pt>
                <c:pt idx="1">
                  <c:v>2965.3281090909109</c:v>
                </c:pt>
                <c:pt idx="2">
                  <c:v>2842.6666666666665</c:v>
                </c:pt>
                <c:pt idx="3">
                  <c:v>10008.353142857142</c:v>
                </c:pt>
                <c:pt idx="4">
                  <c:v>1632</c:v>
                </c:pt>
                <c:pt idx="5">
                  <c:v>771.19499999999994</c:v>
                </c:pt>
                <c:pt idx="6">
                  <c:v>42304.2</c:v>
                </c:pt>
              </c:numCache>
            </c:numRef>
          </c:val>
          <c:smooth val="0"/>
          <c:extLst>
            <c:ext xmlns:c16="http://schemas.microsoft.com/office/drawing/2014/chart" uri="{C3380CC4-5D6E-409C-BE32-E72D297353CC}">
              <c16:uniqueId val="{00000004-14BA-4D1A-A4F0-43D524F8351C}"/>
            </c:ext>
          </c:extLst>
        </c:ser>
        <c:dLbls>
          <c:dLblPos val="t"/>
          <c:showLegendKey val="0"/>
          <c:showVal val="1"/>
          <c:showCatName val="0"/>
          <c:showSerName val="0"/>
          <c:showPercent val="0"/>
          <c:showBubbleSize val="0"/>
        </c:dLbls>
        <c:smooth val="0"/>
        <c:axId val="1215451263"/>
        <c:axId val="1215477663"/>
      </c:lineChart>
      <c:catAx>
        <c:axId val="121545126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15477663"/>
        <c:crosses val="autoZero"/>
        <c:auto val="1"/>
        <c:lblAlgn val="ctr"/>
        <c:lblOffset val="100"/>
        <c:noMultiLvlLbl val="0"/>
      </c:catAx>
      <c:valAx>
        <c:axId val="121547766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1545126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2"/>
              <c:layout>
                <c:manualLayout>
                  <c:x val="-0.11315288713910761"/>
                  <c:y val="-0.14116907261592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7-4376-9D8E-CE596BF5DB59}"/>
                </c:ext>
              </c:extLst>
            </c:dLbl>
            <c:dLbl>
              <c:idx val="4"/>
              <c:layout>
                <c:manualLayout>
                  <c:x val="-2.7041776027996602E-2"/>
                  <c:y val="-0.131909813356663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7-4376-9D8E-CE596BF5DB59}"/>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PAID'!$F$3:$F$9</c:f>
              <c:strCache>
                <c:ptCount val="7"/>
                <c:pt idx="0">
                  <c:v>F1110          </c:v>
                </c:pt>
                <c:pt idx="1">
                  <c:v>F1120          </c:v>
                </c:pt>
                <c:pt idx="2">
                  <c:v>F1121          </c:v>
                </c:pt>
                <c:pt idx="3">
                  <c:v>F1123          </c:v>
                </c:pt>
                <c:pt idx="4">
                  <c:v>F1124          </c:v>
                </c:pt>
                <c:pt idx="5">
                  <c:v>F1193          </c:v>
                </c:pt>
                <c:pt idx="6">
                  <c:v>F11951         </c:v>
                </c:pt>
              </c:strCache>
            </c:strRef>
          </c:cat>
          <c:val>
            <c:numRef>
              <c:f>'DIAG IN PAID'!$E$3:$E$9</c:f>
              <c:numCache>
                <c:formatCode>_("$"* #,##0.00_);_("$"* \(#,##0.00\);_("$"* "-"??_);_(@_)</c:formatCode>
                <c:ptCount val="7"/>
                <c:pt idx="0">
                  <c:v>746.05500000000006</c:v>
                </c:pt>
                <c:pt idx="1">
                  <c:v>2221.1694545454552</c:v>
                </c:pt>
                <c:pt idx="2">
                  <c:v>2759.3333333333335</c:v>
                </c:pt>
                <c:pt idx="3">
                  <c:v>9179.2485714285704</c:v>
                </c:pt>
                <c:pt idx="4">
                  <c:v>1632</c:v>
                </c:pt>
                <c:pt idx="5">
                  <c:v>771.19499999999994</c:v>
                </c:pt>
                <c:pt idx="6">
                  <c:v>1484</c:v>
                </c:pt>
              </c:numCache>
            </c:numRef>
          </c:val>
          <c:smooth val="0"/>
          <c:extLst>
            <c:ext xmlns:c16="http://schemas.microsoft.com/office/drawing/2014/chart" uri="{C3380CC4-5D6E-409C-BE32-E72D297353CC}">
              <c16:uniqueId val="{00000002-0E27-4376-9D8E-CE596BF5DB59}"/>
            </c:ext>
          </c:extLst>
        </c:ser>
        <c:dLbls>
          <c:dLblPos val="t"/>
          <c:showLegendKey val="0"/>
          <c:showVal val="1"/>
          <c:showCatName val="0"/>
          <c:showSerName val="0"/>
          <c:showPercent val="0"/>
          <c:showBubbleSize val="0"/>
        </c:dLbls>
        <c:smooth val="0"/>
        <c:axId val="1549913551"/>
        <c:axId val="1549918831"/>
      </c:lineChart>
      <c:catAx>
        <c:axId val="154991355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18831"/>
        <c:crosses val="autoZero"/>
        <c:auto val="1"/>
        <c:lblAlgn val="ctr"/>
        <c:lblOffset val="100"/>
        <c:noMultiLvlLbl val="0"/>
      </c:catAx>
      <c:valAx>
        <c:axId val="154991883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135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IN COUNT'!$E$3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COUNT'!$D$4:$D$10</c:f>
              <c:strCache>
                <c:ptCount val="7"/>
                <c:pt idx="0">
                  <c:v>F1110          </c:v>
                </c:pt>
                <c:pt idx="1">
                  <c:v>F1120          </c:v>
                </c:pt>
                <c:pt idx="2">
                  <c:v>F1121          </c:v>
                </c:pt>
                <c:pt idx="3">
                  <c:v>F1123          </c:v>
                </c:pt>
                <c:pt idx="4">
                  <c:v>F1124          </c:v>
                </c:pt>
                <c:pt idx="5">
                  <c:v>F1193          </c:v>
                </c:pt>
                <c:pt idx="6">
                  <c:v>F11951         </c:v>
                </c:pt>
              </c:strCache>
            </c:strRef>
          </c:cat>
          <c:val>
            <c:numRef>
              <c:f>'DIAG IN COUNT'!$E$4:$E$10</c:f>
              <c:numCache>
                <c:formatCode>General</c:formatCode>
                <c:ptCount val="7"/>
                <c:pt idx="0">
                  <c:v>2</c:v>
                </c:pt>
                <c:pt idx="1">
                  <c:v>275</c:v>
                </c:pt>
                <c:pt idx="2">
                  <c:v>3</c:v>
                </c:pt>
                <c:pt idx="3">
                  <c:v>35</c:v>
                </c:pt>
                <c:pt idx="4">
                  <c:v>1</c:v>
                </c:pt>
                <c:pt idx="5">
                  <c:v>2</c:v>
                </c:pt>
                <c:pt idx="6">
                  <c:v>1</c:v>
                </c:pt>
              </c:numCache>
            </c:numRef>
          </c:val>
          <c:extLst>
            <c:ext xmlns:c16="http://schemas.microsoft.com/office/drawing/2014/chart" uri="{C3380CC4-5D6E-409C-BE32-E72D297353CC}">
              <c16:uniqueId val="{00000000-3005-42DF-8B5C-EC155ED95C3C}"/>
            </c:ext>
          </c:extLst>
        </c:ser>
        <c:dLbls>
          <c:dLblPos val="outEnd"/>
          <c:showLegendKey val="0"/>
          <c:showVal val="1"/>
          <c:showCatName val="0"/>
          <c:showSerName val="0"/>
          <c:showPercent val="0"/>
          <c:showBubbleSize val="0"/>
        </c:dLbls>
        <c:gapWidth val="100"/>
        <c:overlap val="-24"/>
        <c:axId val="1053135375"/>
        <c:axId val="1053122415"/>
      </c:barChart>
      <c:catAx>
        <c:axId val="105313537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53122415"/>
        <c:crosses val="autoZero"/>
        <c:auto val="1"/>
        <c:lblAlgn val="ctr"/>
        <c:lblOffset val="100"/>
        <c:noMultiLvlLbl val="0"/>
      </c:catAx>
      <c:valAx>
        <c:axId val="105312241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5313537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Allowed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1"/>
              <c:layout>
                <c:manualLayout>
                  <c:x val="-6.4054540525339307E-2"/>
                  <c:y val="-0.1166783318751823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AD-4F6B-B773-DD8DBF9FD018}"/>
                </c:ext>
              </c:extLst>
            </c:dLbl>
            <c:dLbl>
              <c:idx val="2"/>
              <c:layout>
                <c:manualLayout>
                  <c:x val="-2.4263998250218823E-2"/>
                  <c:y val="8.105314960629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AD-4F6B-B773-DD8DBF9FD018}"/>
                </c:ext>
              </c:extLst>
            </c:dLbl>
            <c:dLbl>
              <c:idx val="4"/>
              <c:layout>
                <c:manualLayout>
                  <c:x val="-9.6486220472440945E-2"/>
                  <c:y val="-0.141169072615923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AD-4F6B-B773-DD8DBF9FD018}"/>
                </c:ext>
              </c:extLst>
            </c:dLbl>
            <c:dLbl>
              <c:idx val="6"/>
              <c:layout>
                <c:manualLayout>
                  <c:x val="-0.1444070428696414"/>
                  <c:y val="-2.5428331875182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AD-4F6B-B773-DD8DBF9FD018}"/>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ALLOWED'!$H$3:$H$9</c:f>
              <c:strCache>
                <c:ptCount val="7"/>
                <c:pt idx="0">
                  <c:v>F1110          </c:v>
                </c:pt>
                <c:pt idx="1">
                  <c:v>F1120          </c:v>
                </c:pt>
                <c:pt idx="2">
                  <c:v>F11229         </c:v>
                </c:pt>
                <c:pt idx="3">
                  <c:v>F1123          </c:v>
                </c:pt>
                <c:pt idx="4">
                  <c:v>F1124          </c:v>
                </c:pt>
                <c:pt idx="5">
                  <c:v>F11288         </c:v>
                </c:pt>
                <c:pt idx="6">
                  <c:v>F1193          </c:v>
                </c:pt>
              </c:strCache>
            </c:strRef>
          </c:cat>
          <c:val>
            <c:numRef>
              <c:f>'DIAG IN ALLOWED'!$G$3:$G$9</c:f>
              <c:numCache>
                <c:formatCode>_("$"* #,##0.00_);_("$"* \(#,##0.00\);_("$"* "-"??_);_(@_)</c:formatCode>
                <c:ptCount val="7"/>
                <c:pt idx="0">
                  <c:v>2853.27</c:v>
                </c:pt>
                <c:pt idx="1">
                  <c:v>3422.780139</c:v>
                </c:pt>
                <c:pt idx="2">
                  <c:v>2920</c:v>
                </c:pt>
                <c:pt idx="3">
                  <c:v>5360.2233900000001</c:v>
                </c:pt>
                <c:pt idx="4">
                  <c:v>6097.7674999999999</c:v>
                </c:pt>
                <c:pt idx="5">
                  <c:v>11117.01</c:v>
                </c:pt>
                <c:pt idx="6">
                  <c:v>1542.39</c:v>
                </c:pt>
              </c:numCache>
            </c:numRef>
          </c:val>
          <c:smooth val="0"/>
          <c:extLst>
            <c:ext xmlns:c16="http://schemas.microsoft.com/office/drawing/2014/chart" uri="{C3380CC4-5D6E-409C-BE32-E72D297353CC}">
              <c16:uniqueId val="{00000003-8FAD-4F6B-B773-DD8DBF9FD018}"/>
            </c:ext>
          </c:extLst>
        </c:ser>
        <c:dLbls>
          <c:dLblPos val="t"/>
          <c:showLegendKey val="0"/>
          <c:showVal val="1"/>
          <c:showCatName val="0"/>
          <c:showSerName val="0"/>
          <c:showPercent val="0"/>
          <c:showBubbleSize val="0"/>
        </c:dLbls>
        <c:smooth val="0"/>
        <c:axId val="1549933711"/>
        <c:axId val="1549923151"/>
      </c:lineChart>
      <c:catAx>
        <c:axId val="154993371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23151"/>
        <c:crosses val="autoZero"/>
        <c:auto val="1"/>
        <c:lblAlgn val="ctr"/>
        <c:lblOffset val="100"/>
        <c:noMultiLvlLbl val="0"/>
      </c:catAx>
      <c:valAx>
        <c:axId val="154992315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allowed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337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Paid </a:t>
            </a:r>
            <a:r>
              <a:rPr lang="en-US" sz="1400" b="1" i="0" u="none" strike="noStrike" kern="1200" spc="100" baseline="0" dirty="0">
                <a:solidFill>
                  <a:prstClr val="white">
                    <a:lumMod val="95000"/>
                  </a:prstClr>
                </a:solidFill>
                <a:effectLst>
                  <a:outerShdw blurRad="50800" dist="38100" dir="5400000" algn="t" rotWithShape="0">
                    <a:prstClr val="black">
                      <a:alpha val="40000"/>
                    </a:prstClr>
                  </a:outerShdw>
                </a:effectLst>
              </a:rPr>
              <a:t>Averages</a:t>
            </a:r>
            <a:endParaRPr lang="en-US" dirty="0"/>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8.5469505782696367E-2"/>
                  <c:y val="0.100914260717410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6-4366-8CDD-FD5B21498F55}"/>
                </c:ext>
              </c:extLst>
            </c:dLbl>
            <c:dLbl>
              <c:idx val="1"/>
              <c:layout>
                <c:manualLayout>
                  <c:x val="-0.112733398296433"/>
                  <c:y val="-0.219872776319626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06-4366-8CDD-FD5B21498F55}"/>
                </c:ext>
              </c:extLst>
            </c:dLbl>
            <c:dLbl>
              <c:idx val="2"/>
              <c:layout>
                <c:manualLayout>
                  <c:x val="-5.6916218772886891E-2"/>
                  <c:y val="0.105543890347039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06-4366-8CDD-FD5B21498F55}"/>
                </c:ext>
              </c:extLst>
            </c:dLbl>
            <c:dLbl>
              <c:idx val="3"/>
              <c:layout>
                <c:manualLayout>
                  <c:x val="-0.12226165265450963"/>
                  <c:y val="-0.11339129483814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06-4366-8CDD-FD5B21498F55}"/>
                </c:ext>
              </c:extLst>
            </c:dLbl>
            <c:dLbl>
              <c:idx val="4"/>
              <c:layout>
                <c:manualLayout>
                  <c:x val="-0.1270417760279966"/>
                  <c:y val="-0.10876166520851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06-4366-8CDD-FD5B21498F55}"/>
                </c:ext>
              </c:extLst>
            </c:dLbl>
            <c:dLbl>
              <c:idx val="6"/>
              <c:layout>
                <c:manualLayout>
                  <c:x val="-0.13051815398075239"/>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6-4366-8CDD-FD5B21498F55}"/>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PAID'!$H$3:$H$9</c:f>
              <c:strCache>
                <c:ptCount val="7"/>
                <c:pt idx="0">
                  <c:v>F1110          </c:v>
                </c:pt>
                <c:pt idx="1">
                  <c:v>F1120          </c:v>
                </c:pt>
                <c:pt idx="2">
                  <c:v>F11229         </c:v>
                </c:pt>
                <c:pt idx="3">
                  <c:v>F1123          </c:v>
                </c:pt>
                <c:pt idx="4">
                  <c:v>F1124          </c:v>
                </c:pt>
                <c:pt idx="5">
                  <c:v>F11288         </c:v>
                </c:pt>
                <c:pt idx="6">
                  <c:v>F1193          </c:v>
                </c:pt>
              </c:strCache>
            </c:strRef>
          </c:cat>
          <c:val>
            <c:numRef>
              <c:f>'DIAG IN PAID'!$G$3:$G$9</c:f>
              <c:numCache>
                <c:formatCode>_("$"* #,##0.00_);_("$"* \(#,##0.00\);_("$"* "-"??_);_(@_)</c:formatCode>
                <c:ptCount val="7"/>
                <c:pt idx="0">
                  <c:v>2853.27</c:v>
                </c:pt>
                <c:pt idx="1">
                  <c:v>2542.613139</c:v>
                </c:pt>
                <c:pt idx="2">
                  <c:v>2920</c:v>
                </c:pt>
                <c:pt idx="3">
                  <c:v>3687.19661</c:v>
                </c:pt>
                <c:pt idx="4">
                  <c:v>6097.7674999999999</c:v>
                </c:pt>
                <c:pt idx="5">
                  <c:v>11117.01</c:v>
                </c:pt>
                <c:pt idx="6">
                  <c:v>1542.39</c:v>
                </c:pt>
              </c:numCache>
            </c:numRef>
          </c:val>
          <c:smooth val="0"/>
          <c:extLst>
            <c:ext xmlns:c16="http://schemas.microsoft.com/office/drawing/2014/chart" uri="{C3380CC4-5D6E-409C-BE32-E72D297353CC}">
              <c16:uniqueId val="{00000004-1206-4366-8CDD-FD5B21498F55}"/>
            </c:ext>
          </c:extLst>
        </c:ser>
        <c:dLbls>
          <c:dLblPos val="t"/>
          <c:showLegendKey val="0"/>
          <c:showVal val="1"/>
          <c:showCatName val="0"/>
          <c:showSerName val="0"/>
          <c:showPercent val="0"/>
          <c:showBubbleSize val="0"/>
        </c:dLbls>
        <c:smooth val="0"/>
        <c:axId val="1549922671"/>
        <c:axId val="1549925551"/>
      </c:lineChart>
      <c:catAx>
        <c:axId val="154992267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25551"/>
        <c:crosses val="autoZero"/>
        <c:auto val="1"/>
        <c:lblAlgn val="ctr"/>
        <c:lblOffset val="100"/>
        <c:noMultiLvlLbl val="0"/>
      </c:catAx>
      <c:valAx>
        <c:axId val="154992555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average paid ($)</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4992267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Claim Counts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'DIAG IN COUNT'!$G$3</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'DIAG IN COUNT'!$F$4:$F$10</c:f>
              <c:strCache>
                <c:ptCount val="7"/>
                <c:pt idx="0">
                  <c:v>F1110          </c:v>
                </c:pt>
                <c:pt idx="1">
                  <c:v>F1120          </c:v>
                </c:pt>
                <c:pt idx="2">
                  <c:v>F11229         </c:v>
                </c:pt>
                <c:pt idx="3">
                  <c:v>F1123          </c:v>
                </c:pt>
                <c:pt idx="4">
                  <c:v>F1124          </c:v>
                </c:pt>
                <c:pt idx="5">
                  <c:v>F11288         </c:v>
                </c:pt>
                <c:pt idx="6">
                  <c:v>F1193          </c:v>
                </c:pt>
              </c:strCache>
            </c:strRef>
          </c:cat>
          <c:val>
            <c:numRef>
              <c:f>'DIAG IN COUNT'!$G$4:$G$10</c:f>
              <c:numCache>
                <c:formatCode>General</c:formatCode>
                <c:ptCount val="7"/>
                <c:pt idx="0">
                  <c:v>2</c:v>
                </c:pt>
                <c:pt idx="1">
                  <c:v>360</c:v>
                </c:pt>
                <c:pt idx="2">
                  <c:v>1</c:v>
                </c:pt>
                <c:pt idx="3">
                  <c:v>59</c:v>
                </c:pt>
                <c:pt idx="4">
                  <c:v>4</c:v>
                </c:pt>
                <c:pt idx="5">
                  <c:v>1</c:v>
                </c:pt>
                <c:pt idx="6">
                  <c:v>1</c:v>
                </c:pt>
              </c:numCache>
            </c:numRef>
          </c:val>
          <c:extLst>
            <c:ext xmlns:c16="http://schemas.microsoft.com/office/drawing/2014/chart" uri="{C3380CC4-5D6E-409C-BE32-E72D297353CC}">
              <c16:uniqueId val="{00000000-6655-4D90-AA32-A51825C37970}"/>
            </c:ext>
          </c:extLst>
        </c:ser>
        <c:dLbls>
          <c:dLblPos val="outEnd"/>
          <c:showLegendKey val="0"/>
          <c:showVal val="1"/>
          <c:showCatName val="0"/>
          <c:showSerName val="0"/>
          <c:showPercent val="0"/>
          <c:showBubbleSize val="0"/>
        </c:dLbls>
        <c:gapWidth val="100"/>
        <c:overlap val="-24"/>
        <c:axId val="1053132015"/>
        <c:axId val="1053111855"/>
      </c:barChart>
      <c:catAx>
        <c:axId val="105313201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53111855"/>
        <c:crosses val="autoZero"/>
        <c:auto val="1"/>
        <c:lblAlgn val="ctr"/>
        <c:lblOffset val="100"/>
        <c:noMultiLvlLbl val="0"/>
      </c:catAx>
      <c:valAx>
        <c:axId val="105311185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Claim Count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05313201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980BF-FFE6-447B-9877-61642136462F}"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E6A06-85C6-46A4-96EB-3A8E10638117}" type="slidenum">
              <a:rPr lang="en-US" smtClean="0"/>
              <a:t>‹#›</a:t>
            </a:fld>
            <a:endParaRPr lang="en-US"/>
          </a:p>
        </p:txBody>
      </p:sp>
    </p:spTree>
    <p:extLst>
      <p:ext uri="{BB962C8B-B14F-4D97-AF65-F5344CB8AC3E}">
        <p14:creationId xmlns:p14="http://schemas.microsoft.com/office/powerpoint/2010/main" val="154061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D670A7-A705-0556-7827-75C8333092FA}"/>
              </a:ext>
            </a:extLst>
          </p:cNvPr>
          <p:cNvGrpSpPr>
            <a:grpSpLocks noGrp="1" noUngrp="1" noRot="1" noMove="1" noResize="1"/>
          </p:cNvGrpSpPr>
          <p:nvPr userDrawn="1"/>
        </p:nvGrpSpPr>
        <p:grpSpPr>
          <a:xfrm>
            <a:off x="-2473693" y="0"/>
            <a:ext cx="14665695" cy="6878899"/>
            <a:chOff x="-3643703" y="0"/>
            <a:chExt cx="21931706" cy="10287000"/>
          </a:xfrm>
        </p:grpSpPr>
        <p:pic>
          <p:nvPicPr>
            <p:cNvPr id="8" name="Picture 2">
              <a:extLst>
                <a:ext uri="{FF2B5EF4-FFF2-40B4-BE49-F238E27FC236}">
                  <a16:creationId xmlns:a16="http://schemas.microsoft.com/office/drawing/2014/main" id="{555DC408-5F0B-C718-1A11-0490FF899D99}"/>
                </a:ext>
              </a:extLst>
            </p:cNvPr>
            <p:cNvPicPr>
              <a:picLocks noChangeAspect="1"/>
            </p:cNvPicPr>
            <p:nvPr/>
          </p:nvPicPr>
          <p:blipFill>
            <a:blip r:embed="rId2"/>
            <a:srcRect t="7825" b="7825"/>
            <a:stretch>
              <a:fillRect/>
            </a:stretch>
          </p:blipFill>
          <p:spPr>
            <a:xfrm>
              <a:off x="1" y="0"/>
              <a:ext cx="18288002" cy="10287000"/>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noGrp="1" noUngrp="1" noRot="1" noMove="1" noResize="1"/>
            </p:cNvGrpSpPr>
            <p:nvPr/>
          </p:nvGrpSpPr>
          <p:grpSpPr>
            <a:xfrm>
              <a:off x="-721895" y="8949158"/>
              <a:ext cx="12753474" cy="1337842"/>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noGrp="1" noRot="1" noMove="1" noResize="1" noEditPoints="1" noAdjustHandles="1" noChangeArrowheads="1" noChangeShapeType="1"/>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noGrp="1" noRot="1" noMove="1" noResize="1" noEditPoints="1" noAdjustHandles="1" noChangeArrowheads="1" noChangeShapeType="1"/>
            </p:cNvSpPr>
            <p:nvPr/>
          </p:nvSpPr>
          <p:spPr>
            <a:xfrm>
              <a:off x="-2696383" y="1773617"/>
              <a:ext cx="17106204" cy="705809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11" name="Freeform 10">
              <a:extLst>
                <a:ext uri="{FF2B5EF4-FFF2-40B4-BE49-F238E27FC236}">
                  <a16:creationId xmlns:a16="http://schemas.microsoft.com/office/drawing/2014/main" id="{5172BE9E-40DF-24A8-B36C-CE1DFE67A18E}"/>
                </a:ext>
              </a:extLst>
            </p:cNvPr>
            <p:cNvSpPr>
              <a:spLocks/>
            </p:cNvSpPr>
            <p:nvPr/>
          </p:nvSpPr>
          <p:spPr>
            <a:xfrm>
              <a:off x="-3643703" y="460303"/>
              <a:ext cx="9670845" cy="7907226"/>
            </a:xfrm>
            <a:custGeom>
              <a:avLst/>
              <a:gdLst/>
              <a:ahLst/>
              <a:cxnLst/>
              <a:rect l="l" t="t" r="r" b="b"/>
              <a:pathLst>
                <a:path w="706438" h="609600">
                  <a:moveTo>
                    <a:pt x="203200" y="0"/>
                  </a:moveTo>
                  <a:lnTo>
                    <a:pt x="706438" y="0"/>
                  </a:lnTo>
                  <a:lnTo>
                    <a:pt x="503238" y="609600"/>
                  </a:lnTo>
                  <a:lnTo>
                    <a:pt x="0" y="609600"/>
                  </a:lnTo>
                  <a:lnTo>
                    <a:pt x="203200" y="0"/>
                  </a:lnTo>
                  <a:close/>
                </a:path>
              </a:pathLst>
            </a:custGeom>
            <a:solidFill>
              <a:srgbClr val="02409B"/>
            </a:solidFill>
          </p:spPr>
          <p:txBody>
            <a:bodyPr/>
            <a:lstStyle/>
            <a:p>
              <a:pPr algn="r"/>
              <a:endParaRPr lang="en-US" dirty="0">
                <a:solidFill>
                  <a:schemeClr val="tx1"/>
                </a:solidFill>
              </a:endParaRPr>
            </a:p>
          </p:txBody>
        </p:sp>
      </p:grpSp>
      <p:sp>
        <p:nvSpPr>
          <p:cNvPr id="5" name="Freeform 14">
            <a:extLst>
              <a:ext uri="{FF2B5EF4-FFF2-40B4-BE49-F238E27FC236}">
                <a16:creationId xmlns:a16="http://schemas.microsoft.com/office/drawing/2014/main" id="{1AE9DAD1-1E6A-C14A-D9D7-A637517F8B18}"/>
              </a:ext>
            </a:extLst>
          </p:cNvPr>
          <p:cNvSpPr/>
          <p:nvPr/>
        </p:nvSpPr>
        <p:spPr>
          <a:xfrm>
            <a:off x="316162" y="3515228"/>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2" name="Title 1">
            <a:extLst>
              <a:ext uri="{FF2B5EF4-FFF2-40B4-BE49-F238E27FC236}">
                <a16:creationId xmlns:a16="http://schemas.microsoft.com/office/drawing/2014/main" id="{B9A6E239-9443-83B3-9973-ECF3F4F765B3}"/>
              </a:ext>
            </a:extLst>
          </p:cNvPr>
          <p:cNvSpPr>
            <a:spLocks noGrp="1"/>
          </p:cNvSpPr>
          <p:nvPr userDrawn="1">
            <p:ph type="ctrTitle" hasCustomPrompt="1"/>
          </p:nvPr>
        </p:nvSpPr>
        <p:spPr>
          <a:xfrm>
            <a:off x="838200" y="2735697"/>
            <a:ext cx="7816850" cy="774266"/>
          </a:xfrm>
          <a:effectLst>
            <a:outerShdw blurRad="50800" dist="38100" dir="2700000" algn="tl" rotWithShape="0">
              <a:prstClr val="black">
                <a:alpha val="40000"/>
              </a:prstClr>
            </a:outerShdw>
          </a:effectLst>
        </p:spPr>
        <p:txBody>
          <a:bodyPr anchor="b">
            <a:normAutofit/>
          </a:bodyPr>
          <a:lstStyle>
            <a:lvl1pPr algn="l">
              <a:defRPr sz="4800" b="1">
                <a:solidFill>
                  <a:schemeClr val="bg1"/>
                </a:solidFill>
                <a:latin typeface="+mj-lt"/>
              </a:defRPr>
            </a:lvl1pPr>
          </a:lstStyle>
          <a:p>
            <a:r>
              <a:rPr lang="en-US" dirty="0"/>
              <a:t>Edit Heading Line 2</a:t>
            </a:r>
          </a:p>
        </p:txBody>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838200" y="3509963"/>
            <a:ext cx="9829799" cy="844695"/>
          </a:xfrm>
        </p:spPr>
        <p:txBody>
          <a:bodyPr anchor="ct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946" y="639162"/>
            <a:ext cx="2363051" cy="604063"/>
          </a:xfrm>
          <a:prstGeom prst="rect">
            <a:avLst/>
          </a:prstGeom>
        </p:spPr>
      </p:pic>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838200" y="2000883"/>
            <a:ext cx="7816850" cy="774700"/>
          </a:xfrm>
        </p:spPr>
        <p:txBody>
          <a:bodyPr anchor="b">
            <a:normAutofit/>
          </a:bodyPr>
          <a:lstStyle>
            <a:lvl1pPr marL="0" indent="0">
              <a:buNone/>
              <a:defRPr sz="4800">
                <a:solidFill>
                  <a:schemeClr val="bg1"/>
                </a:solidFill>
              </a:defRPr>
            </a:lvl1pPr>
            <a:lvl5pPr>
              <a:defRPr/>
            </a:lvl5pPr>
          </a:lstStyle>
          <a:p>
            <a:r>
              <a:rPr lang="en-US" dirty="0"/>
              <a:t>Edit Heading Line 1</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3993185"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41740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graphicFrame>
        <p:nvGraphicFramePr>
          <p:cNvPr id="54" name="Diagram 53">
            <a:extLst>
              <a:ext uri="{FF2B5EF4-FFF2-40B4-BE49-F238E27FC236}">
                <a16:creationId xmlns:a16="http://schemas.microsoft.com/office/drawing/2014/main" id="{49BE550D-441C-2ACC-5731-5437DB778677}"/>
              </a:ext>
            </a:extLst>
          </p:cNvPr>
          <p:cNvGraphicFramePr/>
          <p:nvPr userDrawn="1">
            <p:extLst>
              <p:ext uri="{D42A27DB-BD31-4B8C-83A1-F6EECF244321}">
                <p14:modId xmlns:p14="http://schemas.microsoft.com/office/powerpoint/2010/main" val="215623546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9691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Slide - Fillabl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2962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55DC408-5F0B-C718-1A11-0490FF899D99}"/>
              </a:ext>
            </a:extLst>
          </p:cNvPr>
          <p:cNvPicPr>
            <a:picLocks noGrp="1" noRot="1" noChangeAspect="1" noMove="1" noResize="1" noEditPoints="1" noAdjustHandles="1" noChangeArrowheads="1" noChangeShapeType="1" noCrop="1"/>
          </p:cNvPicPr>
          <p:nvPr/>
        </p:nvPicPr>
        <p:blipFill>
          <a:blip r:embed="rId2"/>
          <a:srcRect t="7825" b="7825"/>
          <a:stretch>
            <a:fillRect/>
          </a:stretch>
        </p:blipFill>
        <p:spPr>
          <a:xfrm>
            <a:off x="-37154" y="0"/>
            <a:ext cx="12229156" cy="6878899"/>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p:cNvGrpSpPr>
          <p:nvPr/>
        </p:nvGrpSpPr>
        <p:grpSpPr>
          <a:xfrm>
            <a:off x="-519885" y="5984286"/>
            <a:ext cx="8528227" cy="894613"/>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p:cNvSpPr>
          <p:nvPr/>
        </p:nvSpPr>
        <p:spPr>
          <a:xfrm>
            <a:off x="376555" y="1069132"/>
            <a:ext cx="11438890" cy="471973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5" name="Freeform 14">
            <a:extLst>
              <a:ext uri="{FF2B5EF4-FFF2-40B4-BE49-F238E27FC236}">
                <a16:creationId xmlns:a16="http://schemas.microsoft.com/office/drawing/2014/main" id="{1AE9DAD1-1E6A-C14A-D9D7-A637517F8B18}"/>
              </a:ext>
            </a:extLst>
          </p:cNvPr>
          <p:cNvSpPr/>
          <p:nvPr userDrawn="1"/>
        </p:nvSpPr>
        <p:spPr>
          <a:xfrm>
            <a:off x="2336132" y="3331352"/>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1181101" y="3326087"/>
            <a:ext cx="9829799" cy="844695"/>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thanks or sign-off text</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533" y="6189662"/>
            <a:ext cx="1952935" cy="499225"/>
          </a:xfrm>
          <a:prstGeom prst="rect">
            <a:avLst/>
          </a:prstGeom>
        </p:spPr>
      </p:pic>
      <p:sp>
        <p:nvSpPr>
          <p:cNvPr id="20" name="Subtitle 2">
            <a:extLst>
              <a:ext uri="{FF2B5EF4-FFF2-40B4-BE49-F238E27FC236}">
                <a16:creationId xmlns:a16="http://schemas.microsoft.com/office/drawing/2014/main" id="{DA2B768F-4FD8-4F53-4B25-896DAEE4F42A}"/>
              </a:ext>
            </a:extLst>
          </p:cNvPr>
          <p:cNvSpPr txBox="1">
            <a:spLocks/>
          </p:cNvSpPr>
          <p:nvPr userDrawn="1"/>
        </p:nvSpPr>
        <p:spPr>
          <a:xfrm>
            <a:off x="2986723" y="4526475"/>
            <a:ext cx="69977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bg1"/>
                </a:solidFill>
              </a:rPr>
              <a:t>Presentation by</a:t>
            </a:r>
          </a:p>
        </p:txBody>
      </p:sp>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2187575" y="2201133"/>
            <a:ext cx="7816850" cy="1007992"/>
          </a:xfrm>
        </p:spPr>
        <p:txBody>
          <a:bodyPr>
            <a:noAutofit/>
          </a:bodyPr>
          <a:lstStyle>
            <a:lvl1pPr marL="0" indent="0" algn="ctr">
              <a:buNone/>
              <a:defRPr sz="7200">
                <a:solidFill>
                  <a:schemeClr val="bg1"/>
                </a:solidFill>
              </a:defRPr>
            </a:lvl1pPr>
            <a:lvl5pPr>
              <a:defRPr/>
            </a:lvl5pPr>
          </a:lstStyle>
          <a:p>
            <a:r>
              <a:rPr lang="en-US" dirty="0"/>
              <a:t>Enter text</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6141707"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userDrawn="1">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189618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et your speaker (photo required)">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2FFB70F9-D966-24A7-24A1-07AE439F50BA}"/>
              </a:ext>
            </a:extLst>
          </p:cNvPr>
          <p:cNvSpPr/>
          <p:nvPr/>
        </p:nvSpPr>
        <p:spPr>
          <a:xfrm rot="1149200">
            <a:off x="8800949" y="-1641419"/>
            <a:ext cx="2435888" cy="10140837"/>
          </a:xfrm>
          <a:custGeom>
            <a:avLst/>
            <a:gdLst/>
            <a:ahLst/>
            <a:cxnLst/>
            <a:rect l="l" t="t" r="r" b="b"/>
            <a:pathLst>
              <a:path w="962326" h="4006257">
                <a:moveTo>
                  <a:pt x="0" y="0"/>
                </a:moveTo>
                <a:lnTo>
                  <a:pt x="962326" y="0"/>
                </a:lnTo>
                <a:lnTo>
                  <a:pt x="962326" y="4006257"/>
                </a:lnTo>
                <a:lnTo>
                  <a:pt x="0" y="4006257"/>
                </a:lnTo>
                <a:close/>
              </a:path>
            </a:pathLst>
          </a:custGeom>
          <a:solidFill>
            <a:srgbClr val="02409B"/>
          </a:solidFill>
        </p:spPr>
        <p:txBody>
          <a:bodyPr/>
          <a:lstStyle/>
          <a:p>
            <a:endParaRPr lang="en-US" dirty="0"/>
          </a:p>
        </p:txBody>
      </p:sp>
      <p:sp>
        <p:nvSpPr>
          <p:cNvPr id="20" name="Freeform 8">
            <a:extLst>
              <a:ext uri="{FF2B5EF4-FFF2-40B4-BE49-F238E27FC236}">
                <a16:creationId xmlns:a16="http://schemas.microsoft.com/office/drawing/2014/main" id="{4BE3F664-BCC9-1E35-DB42-63AFF9479D1A}"/>
              </a:ext>
            </a:extLst>
          </p:cNvPr>
          <p:cNvSpPr/>
          <p:nvPr/>
        </p:nvSpPr>
        <p:spPr>
          <a:xfrm>
            <a:off x="8877983" y="-579966"/>
            <a:ext cx="2057400" cy="154305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chemeClr val="accent3">
              <a:alpha val="80000"/>
            </a:schemeClr>
          </a:solidFill>
        </p:spPr>
      </p:sp>
      <p:sp>
        <p:nvSpPr>
          <p:cNvPr id="23" name="Freeform 11">
            <a:extLst>
              <a:ext uri="{FF2B5EF4-FFF2-40B4-BE49-F238E27FC236}">
                <a16:creationId xmlns:a16="http://schemas.microsoft.com/office/drawing/2014/main" id="{1E435FB9-50F1-DE2C-530D-543EE0953500}"/>
              </a:ext>
            </a:extLst>
          </p:cNvPr>
          <p:cNvSpPr/>
          <p:nvPr userDrawn="1"/>
        </p:nvSpPr>
        <p:spPr>
          <a:xfrm>
            <a:off x="-3090820" y="1543051"/>
            <a:ext cx="13279861" cy="7398819"/>
          </a:xfrm>
          <a:custGeom>
            <a:avLst/>
            <a:gdLst/>
            <a:ahLst/>
            <a:cxnLst/>
            <a:rect l="l" t="t" r="r" b="b"/>
            <a:pathLst>
              <a:path w="1147321" h="639225">
                <a:moveTo>
                  <a:pt x="203200" y="0"/>
                </a:moveTo>
                <a:lnTo>
                  <a:pt x="1147321" y="0"/>
                </a:lnTo>
                <a:lnTo>
                  <a:pt x="944121" y="639225"/>
                </a:lnTo>
                <a:lnTo>
                  <a:pt x="0" y="639225"/>
                </a:lnTo>
                <a:lnTo>
                  <a:pt x="203200" y="0"/>
                </a:lnTo>
                <a:close/>
              </a:path>
            </a:pathLst>
          </a:custGeom>
          <a:solidFill>
            <a:srgbClr val="0049C2">
              <a:alpha val="80000"/>
            </a:srgbClr>
          </a:solidFill>
        </p:spPr>
        <p:txBody>
          <a:bodyPr/>
          <a:lstStyle/>
          <a:p>
            <a:endParaRPr lang="en-US" dirty="0"/>
          </a:p>
        </p:txBody>
      </p:sp>
      <p:sp>
        <p:nvSpPr>
          <p:cNvPr id="35" name="Picture Placeholder 2">
            <a:extLst>
              <a:ext uri="{FF2B5EF4-FFF2-40B4-BE49-F238E27FC236}">
                <a16:creationId xmlns:a16="http://schemas.microsoft.com/office/drawing/2014/main" id="{E2B4A9E5-7E4B-4E5D-9CCF-6D9E43D17FE9}"/>
              </a:ext>
            </a:extLst>
          </p:cNvPr>
          <p:cNvSpPr>
            <a:spLocks noGrp="1"/>
          </p:cNvSpPr>
          <p:nvPr userDrawn="1">
            <p:ph type="pic" idx="1"/>
          </p:nvPr>
        </p:nvSpPr>
        <p:spPr>
          <a:xfrm>
            <a:off x="7193483" y="365125"/>
            <a:ext cx="4748742" cy="4748742"/>
          </a:xfrm>
          <a:prstGeom prst="ellipse">
            <a:avLst/>
          </a:prstGeom>
          <a:solidFill>
            <a:schemeClr val="accent5"/>
          </a:solidFill>
          <a:ln w="38100">
            <a:solidFill>
              <a:srgbClr val="0049C2"/>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nchorCtr="1">
            <a:normAutofit/>
          </a:bodyPr>
          <a:lstStyle>
            <a:lvl1pPr marL="0" indent="0" algn="ctr">
              <a:lnSpc>
                <a:spcPct val="300000"/>
              </a:lnSpc>
              <a:buNone/>
              <a:defRPr sz="1400" b="1" i="1" u="none">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7" name="Content Placeholder 2">
            <a:extLst>
              <a:ext uri="{FF2B5EF4-FFF2-40B4-BE49-F238E27FC236}">
                <a16:creationId xmlns:a16="http://schemas.microsoft.com/office/drawing/2014/main" id="{3AF7765D-10D6-63D2-FEFD-F4E3178A3E74}"/>
              </a:ext>
            </a:extLst>
          </p:cNvPr>
          <p:cNvSpPr>
            <a:spLocks noGrp="1"/>
          </p:cNvSpPr>
          <p:nvPr userDrawn="1">
            <p:ph sz="half" idx="11" hasCustomPrompt="1"/>
          </p:nvPr>
        </p:nvSpPr>
        <p:spPr>
          <a:xfrm>
            <a:off x="838199" y="3032127"/>
            <a:ext cx="6129867" cy="3505200"/>
          </a:xfrm>
        </p:spPr>
        <p:txBody>
          <a:bodyPr>
            <a:normAutofit/>
          </a:bodyPr>
          <a:lstStyle>
            <a:lvl1pPr marL="0" indent="0" algn="ctr">
              <a:buNone/>
              <a:defRPr sz="3200" b="0">
                <a:solidFill>
                  <a:schemeClr val="bg1"/>
                </a:solidFill>
              </a:defRPr>
            </a:lvl1pPr>
            <a:lvl2pPr algn="ctr">
              <a:defRPr sz="2400">
                <a:solidFill>
                  <a:schemeClr val="bg1"/>
                </a:solidFill>
              </a:defRPr>
            </a:lvl2pPr>
            <a:lvl3pPr algn="ctr">
              <a:defRPr sz="24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a:t>Click to enter Speaker Bio</a:t>
            </a:r>
          </a:p>
        </p:txBody>
      </p:sp>
      <p:sp>
        <p:nvSpPr>
          <p:cNvPr id="47" name="TextBox 46">
            <a:extLst>
              <a:ext uri="{FF2B5EF4-FFF2-40B4-BE49-F238E27FC236}">
                <a16:creationId xmlns:a16="http://schemas.microsoft.com/office/drawing/2014/main" id="{ECDB91C2-6019-CDAA-0568-64B29BE3EF4B}"/>
              </a:ext>
            </a:extLst>
          </p:cNvPr>
          <p:cNvSpPr txBox="1"/>
          <p:nvPr userDrawn="1"/>
        </p:nvSpPr>
        <p:spPr>
          <a:xfrm>
            <a:off x="838199" y="598984"/>
            <a:ext cx="9059334" cy="769441"/>
          </a:xfrm>
          <a:prstGeom prst="rect">
            <a:avLst/>
          </a:prstGeom>
          <a:noFill/>
        </p:spPr>
        <p:txBody>
          <a:bodyPr wrap="square" rtlCol="0">
            <a:spAutoFit/>
          </a:bodyPr>
          <a:lstStyle/>
          <a:p>
            <a:r>
              <a:rPr lang="en-US" sz="4400" b="1" dirty="0">
                <a:solidFill>
                  <a:srgbClr val="0049C2"/>
                </a:solidFill>
              </a:rPr>
              <a:t>Meet your speaker</a:t>
            </a:r>
          </a:p>
        </p:txBody>
      </p:sp>
      <p:sp>
        <p:nvSpPr>
          <p:cNvPr id="4" name="Text Placeholder 3">
            <a:extLst>
              <a:ext uri="{FF2B5EF4-FFF2-40B4-BE49-F238E27FC236}">
                <a16:creationId xmlns:a16="http://schemas.microsoft.com/office/drawing/2014/main" id="{102A03ED-EC2F-A75B-CD03-76735388CA27}"/>
              </a:ext>
            </a:extLst>
          </p:cNvPr>
          <p:cNvSpPr>
            <a:spLocks noGrp="1"/>
          </p:cNvSpPr>
          <p:nvPr>
            <p:ph type="body" sz="quarter" idx="12" hasCustomPrompt="1"/>
          </p:nvPr>
        </p:nvSpPr>
        <p:spPr>
          <a:xfrm>
            <a:off x="838198" y="1837532"/>
            <a:ext cx="6129867" cy="858042"/>
          </a:xfrm>
        </p:spPr>
        <p:txBody>
          <a:bodyPr anchor="ctr">
            <a:normAutofit/>
          </a:bodyPr>
          <a:lstStyle>
            <a:lvl1pPr algn="ctr">
              <a:defRPr sz="2800" b="1">
                <a:solidFill>
                  <a:schemeClr val="bg1"/>
                </a:solidFill>
              </a:defRPr>
            </a:lvl1pPr>
            <a:lvl2pPr marL="457200" indent="0">
              <a:buNone/>
              <a:defRPr/>
            </a:lvl2pPr>
          </a:lstStyle>
          <a:p>
            <a:pPr lvl="0"/>
            <a:r>
              <a:rPr lang="en-US" dirty="0"/>
              <a:t>Click to enter Speaker Name</a:t>
            </a:r>
          </a:p>
          <a:p>
            <a:pPr lvl="0"/>
            <a:r>
              <a:rPr lang="en-US" dirty="0"/>
              <a:t>Speaker Title</a:t>
            </a:r>
          </a:p>
        </p:txBody>
      </p:sp>
      <p:cxnSp>
        <p:nvCxnSpPr>
          <p:cNvPr id="6" name="Straight Connector 5">
            <a:extLst>
              <a:ext uri="{FF2B5EF4-FFF2-40B4-BE49-F238E27FC236}">
                <a16:creationId xmlns:a16="http://schemas.microsoft.com/office/drawing/2014/main" id="{4EBCE128-FEDE-E43B-99B2-389AD99F933D}"/>
              </a:ext>
            </a:extLst>
          </p:cNvPr>
          <p:cNvCxnSpPr>
            <a:cxnSpLocks/>
          </p:cNvCxnSpPr>
          <p:nvPr userDrawn="1"/>
        </p:nvCxnSpPr>
        <p:spPr>
          <a:xfrm>
            <a:off x="838199" y="2857500"/>
            <a:ext cx="5918200"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2769F8EB-7B5E-3A5F-B587-5668EA965B61}"/>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7524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D1C8333-B766-B822-B6AE-B3B0FC157406}"/>
              </a:ext>
            </a:extLst>
          </p:cNvPr>
          <p:cNvGrpSpPr/>
          <p:nvPr userDrawn="1"/>
        </p:nvGrpSpPr>
        <p:grpSpPr>
          <a:xfrm rot="-1788976">
            <a:off x="11685874" y="-3029250"/>
            <a:ext cx="1801312" cy="8967629"/>
            <a:chOff x="0" y="0"/>
            <a:chExt cx="711630" cy="3542767"/>
          </a:xfrm>
        </p:grpSpPr>
        <p:sp>
          <p:nvSpPr>
            <p:cNvPr id="20" name="Freeform 8">
              <a:extLst>
                <a:ext uri="{FF2B5EF4-FFF2-40B4-BE49-F238E27FC236}">
                  <a16:creationId xmlns:a16="http://schemas.microsoft.com/office/drawing/2014/main" id="{0B22F961-353D-9FDE-A91B-71013416DF2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1" name="TextBox 9">
              <a:extLst>
                <a:ext uri="{FF2B5EF4-FFF2-40B4-BE49-F238E27FC236}">
                  <a16:creationId xmlns:a16="http://schemas.microsoft.com/office/drawing/2014/main" id="{0891CB07-A2E5-BB79-E0F0-7324DEF5F45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3" name="Group 10">
            <a:extLst>
              <a:ext uri="{FF2B5EF4-FFF2-40B4-BE49-F238E27FC236}">
                <a16:creationId xmlns:a16="http://schemas.microsoft.com/office/drawing/2014/main" id="{4108F422-EFD8-9E58-AC36-662C42FE111A}"/>
              </a:ext>
            </a:extLst>
          </p:cNvPr>
          <p:cNvGrpSpPr/>
          <p:nvPr userDrawn="1"/>
        </p:nvGrpSpPr>
        <p:grpSpPr>
          <a:xfrm rot="-1800000">
            <a:off x="10805914" y="-1779606"/>
            <a:ext cx="1411617" cy="8967629"/>
            <a:chOff x="0" y="0"/>
            <a:chExt cx="557676" cy="3542767"/>
          </a:xfrm>
        </p:grpSpPr>
        <p:sp>
          <p:nvSpPr>
            <p:cNvPr id="25" name="Freeform 11">
              <a:extLst>
                <a:ext uri="{FF2B5EF4-FFF2-40B4-BE49-F238E27FC236}">
                  <a16:creationId xmlns:a16="http://schemas.microsoft.com/office/drawing/2014/main" id="{AB405711-14E7-1664-4413-4FD95AD8B1B2}"/>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6" name="TextBox 12">
              <a:extLst>
                <a:ext uri="{FF2B5EF4-FFF2-40B4-BE49-F238E27FC236}">
                  <a16:creationId xmlns:a16="http://schemas.microsoft.com/office/drawing/2014/main" id="{93F0D5E8-D19C-30B9-454F-E7073DC03AB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30" name="Picture Placeholder 29">
            <a:extLst>
              <a:ext uri="{FF2B5EF4-FFF2-40B4-BE49-F238E27FC236}">
                <a16:creationId xmlns:a16="http://schemas.microsoft.com/office/drawing/2014/main" id="{037D7E1B-A196-7C17-14C5-A30BF9A0B2B0}"/>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3" name="Content Placeholder 2">
            <a:extLst>
              <a:ext uri="{FF2B5EF4-FFF2-40B4-BE49-F238E27FC236}">
                <a16:creationId xmlns:a16="http://schemas.microsoft.com/office/drawing/2014/main" id="{AFA752DA-5B5B-8987-19AD-A3ACF53EB476}"/>
              </a:ext>
            </a:extLst>
          </p:cNvPr>
          <p:cNvSpPr>
            <a:spLocks noGrp="1"/>
          </p:cNvSpPr>
          <p:nvPr>
            <p:ph idx="1"/>
          </p:nvPr>
        </p:nvSpPr>
        <p:spPr>
          <a:xfrm>
            <a:off x="838200" y="1825625"/>
            <a:ext cx="9110133"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233E40F-71FE-E9F7-1E6D-6D70D56C6F0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TextBox 3">
            <a:extLst>
              <a:ext uri="{FF2B5EF4-FFF2-40B4-BE49-F238E27FC236}">
                <a16:creationId xmlns:a16="http://schemas.microsoft.com/office/drawing/2014/main" id="{38B2163C-DE94-6915-9459-A41D7FA87DAB}"/>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8890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4D4337A4-5493-F336-4764-E4B35FE6EA0D}"/>
              </a:ext>
            </a:extLst>
          </p:cNvPr>
          <p:cNvGrpSpPr/>
          <p:nvPr userDrawn="1"/>
        </p:nvGrpSpPr>
        <p:grpSpPr>
          <a:xfrm rot="-1788976">
            <a:off x="11685874" y="-3029250"/>
            <a:ext cx="1801312" cy="8967629"/>
            <a:chOff x="0" y="0"/>
            <a:chExt cx="711630" cy="3542767"/>
          </a:xfrm>
        </p:grpSpPr>
        <p:sp>
          <p:nvSpPr>
            <p:cNvPr id="17" name="Freeform 8">
              <a:extLst>
                <a:ext uri="{FF2B5EF4-FFF2-40B4-BE49-F238E27FC236}">
                  <a16:creationId xmlns:a16="http://schemas.microsoft.com/office/drawing/2014/main" id="{95349D5E-43A3-AF49-613B-A50DCB6582D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8" name="TextBox 9">
              <a:extLst>
                <a:ext uri="{FF2B5EF4-FFF2-40B4-BE49-F238E27FC236}">
                  <a16:creationId xmlns:a16="http://schemas.microsoft.com/office/drawing/2014/main" id="{7F5AB402-900D-EA06-D238-2D5A17FADBA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9" name="Group 10">
            <a:extLst>
              <a:ext uri="{FF2B5EF4-FFF2-40B4-BE49-F238E27FC236}">
                <a16:creationId xmlns:a16="http://schemas.microsoft.com/office/drawing/2014/main" id="{2647F0A6-C60E-4DCC-87AC-051B7F7CBA93}"/>
              </a:ext>
            </a:extLst>
          </p:cNvPr>
          <p:cNvGrpSpPr/>
          <p:nvPr userDrawn="1"/>
        </p:nvGrpSpPr>
        <p:grpSpPr>
          <a:xfrm rot="-1800000">
            <a:off x="10805914" y="-1779606"/>
            <a:ext cx="1411617" cy="8967629"/>
            <a:chOff x="0" y="0"/>
            <a:chExt cx="557676" cy="3542767"/>
          </a:xfrm>
        </p:grpSpPr>
        <p:sp>
          <p:nvSpPr>
            <p:cNvPr id="20" name="Freeform 11">
              <a:extLst>
                <a:ext uri="{FF2B5EF4-FFF2-40B4-BE49-F238E27FC236}">
                  <a16:creationId xmlns:a16="http://schemas.microsoft.com/office/drawing/2014/main" id="{E6496160-5585-5E3A-B9AC-49BFA084439C}"/>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1" name="TextBox 12">
              <a:extLst>
                <a:ext uri="{FF2B5EF4-FFF2-40B4-BE49-F238E27FC236}">
                  <a16:creationId xmlns:a16="http://schemas.microsoft.com/office/drawing/2014/main" id="{91E38281-575F-41AC-820B-809F2942767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C8A6AF2C-98E6-0BA7-DA3D-DEEB7CA6426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98932E-8C88-622E-4331-8BAD34A638B3}"/>
              </a:ext>
            </a:extLst>
          </p:cNvPr>
          <p:cNvSpPr>
            <a:spLocks noGrp="1"/>
          </p:cNvSpPr>
          <p:nvPr>
            <p:ph sz="half" idx="1"/>
          </p:nvPr>
        </p:nvSpPr>
        <p:spPr>
          <a:xfrm>
            <a:off x="838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FEA356-669E-2B11-DA01-B4859DD5777B}"/>
              </a:ext>
            </a:extLst>
          </p:cNvPr>
          <p:cNvSpPr>
            <a:spLocks noGrp="1"/>
          </p:cNvSpPr>
          <p:nvPr>
            <p:ph sz="half" idx="2"/>
          </p:nvPr>
        </p:nvSpPr>
        <p:spPr>
          <a:xfrm>
            <a:off x="6172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DDC66A6-8F8F-50C6-38E6-C6D69D7BAD8E}"/>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40987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D32650F9-1CB1-FAC6-0556-0BE587D98324}"/>
              </a:ext>
            </a:extLst>
          </p:cNvPr>
          <p:cNvGrpSpPr/>
          <p:nvPr userDrawn="1"/>
        </p:nvGrpSpPr>
        <p:grpSpPr>
          <a:xfrm rot="-1788976">
            <a:off x="11685874" y="-3029250"/>
            <a:ext cx="1801312" cy="8967629"/>
            <a:chOff x="0" y="0"/>
            <a:chExt cx="711630" cy="3542767"/>
          </a:xfrm>
        </p:grpSpPr>
        <p:sp>
          <p:nvSpPr>
            <p:cNvPr id="26" name="Freeform 8">
              <a:extLst>
                <a:ext uri="{FF2B5EF4-FFF2-40B4-BE49-F238E27FC236}">
                  <a16:creationId xmlns:a16="http://schemas.microsoft.com/office/drawing/2014/main" id="{498BB97D-FA8E-FA9C-A177-5D27FBBF6467}"/>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7" name="TextBox 9">
              <a:extLst>
                <a:ext uri="{FF2B5EF4-FFF2-40B4-BE49-F238E27FC236}">
                  <a16:creationId xmlns:a16="http://schemas.microsoft.com/office/drawing/2014/main" id="{1BCCAA25-185F-7F1F-2BDD-E0C9D7E99EE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8" name="Group 10">
            <a:extLst>
              <a:ext uri="{FF2B5EF4-FFF2-40B4-BE49-F238E27FC236}">
                <a16:creationId xmlns:a16="http://schemas.microsoft.com/office/drawing/2014/main" id="{7BF6C04D-B3EC-6A3C-6EF2-68D85FBC7B1C}"/>
              </a:ext>
            </a:extLst>
          </p:cNvPr>
          <p:cNvGrpSpPr/>
          <p:nvPr userDrawn="1"/>
        </p:nvGrpSpPr>
        <p:grpSpPr>
          <a:xfrm rot="-1800000">
            <a:off x="10805914" y="-1779606"/>
            <a:ext cx="1411617" cy="8967629"/>
            <a:chOff x="0" y="0"/>
            <a:chExt cx="557676" cy="3542767"/>
          </a:xfrm>
        </p:grpSpPr>
        <p:sp>
          <p:nvSpPr>
            <p:cNvPr id="29" name="Freeform 11">
              <a:extLst>
                <a:ext uri="{FF2B5EF4-FFF2-40B4-BE49-F238E27FC236}">
                  <a16:creationId xmlns:a16="http://schemas.microsoft.com/office/drawing/2014/main" id="{ECDA58EB-57EB-B934-7AAE-0487448C3C6E}"/>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30" name="TextBox 12">
              <a:extLst>
                <a:ext uri="{FF2B5EF4-FFF2-40B4-BE49-F238E27FC236}">
                  <a16:creationId xmlns:a16="http://schemas.microsoft.com/office/drawing/2014/main" id="{E2223A76-3801-7E81-FF5A-3E84B67CB37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19B1E462-5C83-8507-753F-A125BB7D1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ED3DB-CDF1-47C7-C8C9-B0F0791D536E}"/>
              </a:ext>
            </a:extLst>
          </p:cNvPr>
          <p:cNvSpPr>
            <a:spLocks noGrp="1"/>
          </p:cNvSpPr>
          <p:nvPr>
            <p:ph type="body" idx="1"/>
          </p:nvPr>
        </p:nvSpPr>
        <p:spPr>
          <a:xfrm>
            <a:off x="839788" y="1825625"/>
            <a:ext cx="5157787"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007D7-9C64-77E0-6686-397181C90AA6}"/>
              </a:ext>
            </a:extLst>
          </p:cNvPr>
          <p:cNvSpPr>
            <a:spLocks noGrp="1"/>
          </p:cNvSpPr>
          <p:nvPr>
            <p:ph sz="half" idx="2"/>
          </p:nvPr>
        </p:nvSpPr>
        <p:spPr>
          <a:xfrm>
            <a:off x="839788" y="2575776"/>
            <a:ext cx="5157787"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3D47451-944F-37B9-4F5C-6440901AB3F6}"/>
              </a:ext>
            </a:extLst>
          </p:cNvPr>
          <p:cNvSpPr>
            <a:spLocks noGrp="1"/>
          </p:cNvSpPr>
          <p:nvPr>
            <p:ph type="body" sz="quarter" idx="3"/>
          </p:nvPr>
        </p:nvSpPr>
        <p:spPr>
          <a:xfrm>
            <a:off x="6172200" y="1825625"/>
            <a:ext cx="5183188"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A47A3-82E3-A769-478C-9653AC63608A}"/>
              </a:ext>
            </a:extLst>
          </p:cNvPr>
          <p:cNvSpPr>
            <a:spLocks noGrp="1"/>
          </p:cNvSpPr>
          <p:nvPr>
            <p:ph sz="quarter" idx="4"/>
          </p:nvPr>
        </p:nvSpPr>
        <p:spPr>
          <a:xfrm>
            <a:off x="6172200" y="2575776"/>
            <a:ext cx="5183188"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43015B1-37D6-3DCF-5EAB-BC0D88CFA47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595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C02E3923-595E-38DC-B1BD-4C3F22E78166}"/>
              </a:ext>
            </a:extLst>
          </p:cNvPr>
          <p:cNvGrpSpPr/>
          <p:nvPr userDrawn="1"/>
        </p:nvGrpSpPr>
        <p:grpSpPr>
          <a:xfrm rot="-1788976">
            <a:off x="11685874" y="-3029250"/>
            <a:ext cx="1801312" cy="8967629"/>
            <a:chOff x="0" y="0"/>
            <a:chExt cx="711630" cy="3542767"/>
          </a:xfrm>
        </p:grpSpPr>
        <p:sp>
          <p:nvSpPr>
            <p:cNvPr id="15" name="Freeform 8">
              <a:extLst>
                <a:ext uri="{FF2B5EF4-FFF2-40B4-BE49-F238E27FC236}">
                  <a16:creationId xmlns:a16="http://schemas.microsoft.com/office/drawing/2014/main" id="{F249A9B1-2297-F874-199D-6A30A963F14E}"/>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6" name="TextBox 9">
              <a:extLst>
                <a:ext uri="{FF2B5EF4-FFF2-40B4-BE49-F238E27FC236}">
                  <a16:creationId xmlns:a16="http://schemas.microsoft.com/office/drawing/2014/main" id="{121960C6-D193-6F4E-3E84-635A1148206A}"/>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7" name="Group 10">
            <a:extLst>
              <a:ext uri="{FF2B5EF4-FFF2-40B4-BE49-F238E27FC236}">
                <a16:creationId xmlns:a16="http://schemas.microsoft.com/office/drawing/2014/main" id="{5BD11CB1-81F6-0F2D-1D37-3EC293C09D38}"/>
              </a:ext>
            </a:extLst>
          </p:cNvPr>
          <p:cNvGrpSpPr/>
          <p:nvPr userDrawn="1"/>
        </p:nvGrpSpPr>
        <p:grpSpPr>
          <a:xfrm rot="-1800000">
            <a:off x="10805914" y="-1779606"/>
            <a:ext cx="1411617" cy="8967629"/>
            <a:chOff x="0" y="0"/>
            <a:chExt cx="557676" cy="3542767"/>
          </a:xfrm>
        </p:grpSpPr>
        <p:sp>
          <p:nvSpPr>
            <p:cNvPr id="18" name="Freeform 11">
              <a:extLst>
                <a:ext uri="{FF2B5EF4-FFF2-40B4-BE49-F238E27FC236}">
                  <a16:creationId xmlns:a16="http://schemas.microsoft.com/office/drawing/2014/main" id="{9A8D9D5C-6BA3-617C-43E9-A17A959AC009}"/>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19" name="TextBox 12">
              <a:extLst>
                <a:ext uri="{FF2B5EF4-FFF2-40B4-BE49-F238E27FC236}">
                  <a16:creationId xmlns:a16="http://schemas.microsoft.com/office/drawing/2014/main" id="{4410FC1F-FEA3-C317-E0F6-FE9992DF3DF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0" name="Picture Placeholder 29">
            <a:extLst>
              <a:ext uri="{FF2B5EF4-FFF2-40B4-BE49-F238E27FC236}">
                <a16:creationId xmlns:a16="http://schemas.microsoft.com/office/drawing/2014/main" id="{A7041629-1500-DB26-8D3D-C179DC6F02C9}"/>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2" name="Title 1">
            <a:extLst>
              <a:ext uri="{FF2B5EF4-FFF2-40B4-BE49-F238E27FC236}">
                <a16:creationId xmlns:a16="http://schemas.microsoft.com/office/drawing/2014/main" id="{19A83AF1-0589-E494-A7E3-B7A3172C4A22}"/>
              </a:ext>
            </a:extLst>
          </p:cNvPr>
          <p:cNvSpPr>
            <a:spLocks noGrp="1"/>
          </p:cNvSpPr>
          <p:nvPr>
            <p:ph type="title"/>
          </p:nvPr>
        </p:nvSpPr>
        <p:spPr/>
        <p:txBody>
          <a:bodyPr/>
          <a:lstStyle/>
          <a:p>
            <a:r>
              <a:rPr lang="en-US"/>
              <a:t>Click to edit Master title style</a:t>
            </a:r>
            <a:endParaRPr lang="en-US" dirty="0"/>
          </a:p>
        </p:txBody>
      </p:sp>
      <p:sp>
        <p:nvSpPr>
          <p:cNvPr id="4" name="TextBox 3">
            <a:extLst>
              <a:ext uri="{FF2B5EF4-FFF2-40B4-BE49-F238E27FC236}">
                <a16:creationId xmlns:a16="http://schemas.microsoft.com/office/drawing/2014/main" id="{E72BEAB0-033E-A1B6-5DD1-FFDD9AA352E5}"/>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5377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F18288-2D6A-9445-F38A-939B84875D92}"/>
              </a:ext>
            </a:extLst>
          </p:cNvPr>
          <p:cNvSpPr>
            <a:spLocks noGrp="1"/>
          </p:cNvSpPr>
          <p:nvPr>
            <p:ph sz="quarter" idx="13" hasCustomPrompt="1"/>
          </p:nvPr>
        </p:nvSpPr>
        <p:spPr>
          <a:xfrm>
            <a:off x="0" y="0"/>
            <a:ext cx="12192000" cy="6858000"/>
          </a:xfrm>
        </p:spPr>
        <p:txBody>
          <a:bodyPr anchor="ctr"/>
          <a:lstStyle>
            <a:lvl1pPr marL="0" indent="0" algn="ctr">
              <a:buNone/>
              <a:defRPr/>
            </a:lvl1pPr>
          </a:lstStyle>
          <a:p>
            <a:pPr lvl="0"/>
            <a:r>
              <a:rPr lang="en-US" dirty="0"/>
              <a:t> </a:t>
            </a:r>
          </a:p>
        </p:txBody>
      </p:sp>
    </p:spTree>
    <p:extLst>
      <p:ext uri="{BB962C8B-B14F-4D97-AF65-F5344CB8AC3E}">
        <p14:creationId xmlns:p14="http://schemas.microsoft.com/office/powerpoint/2010/main" val="15969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ubject Slide">
    <p:bg>
      <p:bgRef idx="1001">
        <a:schemeClr val="bg1"/>
      </p:bgRef>
    </p:bg>
    <p:spTree>
      <p:nvGrpSpPr>
        <p:cNvPr id="1" name=""/>
        <p:cNvGrpSpPr/>
        <p:nvPr/>
      </p:nvGrpSpPr>
      <p:grpSpPr>
        <a:xfrm>
          <a:off x="0" y="0"/>
          <a:ext cx="0" cy="0"/>
          <a:chOff x="0" y="0"/>
          <a:chExt cx="0" cy="0"/>
        </a:xfrm>
      </p:grpSpPr>
      <p:sp>
        <p:nvSpPr>
          <p:cNvPr id="27" name="Freeform 9">
            <a:extLst>
              <a:ext uri="{FF2B5EF4-FFF2-40B4-BE49-F238E27FC236}">
                <a16:creationId xmlns:a16="http://schemas.microsoft.com/office/drawing/2014/main" id="{59A14920-D1AB-5722-B66F-2744DB27160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21" name="Freeform 3">
            <a:extLst>
              <a:ext uri="{FF2B5EF4-FFF2-40B4-BE49-F238E27FC236}">
                <a16:creationId xmlns:a16="http://schemas.microsoft.com/office/drawing/2014/main" id="{41A0F669-697B-D2EC-3BBD-4D1992F723E1}"/>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9" name="Freeform 12">
            <a:extLst>
              <a:ext uri="{FF2B5EF4-FFF2-40B4-BE49-F238E27FC236}">
                <a16:creationId xmlns:a16="http://schemas.microsoft.com/office/drawing/2014/main" id="{4C5D60E9-507C-63AE-3AA5-7C3599800A49}"/>
              </a:ext>
            </a:extLst>
          </p:cNvPr>
          <p:cNvSpPr/>
          <p:nvPr userDrawn="1"/>
        </p:nvSpPr>
        <p:spPr>
          <a:xfrm>
            <a:off x="1359315"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92" name="Freeform 15">
            <a:extLst>
              <a:ext uri="{FF2B5EF4-FFF2-40B4-BE49-F238E27FC236}">
                <a16:creationId xmlns:a16="http://schemas.microsoft.com/office/drawing/2014/main" id="{DCE824A6-90B6-9935-B6CC-BAB90B987F66}"/>
              </a:ext>
            </a:extLst>
          </p:cNvPr>
          <p:cNvSpPr/>
          <p:nvPr userDrawn="1"/>
        </p:nvSpPr>
        <p:spPr>
          <a:xfrm>
            <a:off x="4650619"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chemeClr val="accent3"/>
          </a:solidFill>
        </p:spPr>
        <p:txBody>
          <a:bodyPr/>
          <a:lstStyle/>
          <a:p>
            <a:endParaRPr lang="en-US" dirty="0"/>
          </a:p>
        </p:txBody>
      </p:sp>
      <p:sp>
        <p:nvSpPr>
          <p:cNvPr id="98" name="Freeform 21">
            <a:extLst>
              <a:ext uri="{FF2B5EF4-FFF2-40B4-BE49-F238E27FC236}">
                <a16:creationId xmlns:a16="http://schemas.microsoft.com/office/drawing/2014/main" id="{5B357A69-2443-7A2B-927D-262ADE2CD0C2}"/>
              </a:ext>
            </a:extLst>
          </p:cNvPr>
          <p:cNvSpPr>
            <a:spLocks/>
          </p:cNvSpPr>
          <p:nvPr userDrawn="1"/>
        </p:nvSpPr>
        <p:spPr>
          <a:xfrm>
            <a:off x="2224339" y="1943976"/>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95" name="Freeform 18">
            <a:extLst>
              <a:ext uri="{FF2B5EF4-FFF2-40B4-BE49-F238E27FC236}">
                <a16:creationId xmlns:a16="http://schemas.microsoft.com/office/drawing/2014/main" id="{EF0BEAF4-C12A-D2CD-97F0-46F7975E6B54}"/>
              </a:ext>
            </a:extLst>
          </p:cNvPr>
          <p:cNvSpPr/>
          <p:nvPr userDrawn="1"/>
        </p:nvSpPr>
        <p:spPr>
          <a:xfrm>
            <a:off x="7925794"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0"/>
            <a:ext cx="10515600" cy="1687184"/>
          </a:xfrm>
        </p:spPr>
        <p:txBody>
          <a:bodyPr/>
          <a:lstStyle>
            <a:lvl1pPr>
              <a:defRPr>
                <a:solidFill>
                  <a:schemeClr val="bg1"/>
                </a:solidFill>
              </a:defRPr>
            </a:lvl1pPr>
          </a:lstStyle>
          <a:p>
            <a:r>
              <a:rPr lang="en-US"/>
              <a:t>Click to edit Master title style</a:t>
            </a:r>
            <a:endParaRPr lang="en-US" dirty="0"/>
          </a:p>
        </p:txBody>
      </p:sp>
      <p:sp>
        <p:nvSpPr>
          <p:cNvPr id="131" name="Picture Placeholder 130">
            <a:extLst>
              <a:ext uri="{FF2B5EF4-FFF2-40B4-BE49-F238E27FC236}">
                <a16:creationId xmlns:a16="http://schemas.microsoft.com/office/drawing/2014/main" id="{09DBFA5A-8197-3FB2-676D-F49EDFC99DA4}"/>
              </a:ext>
            </a:extLst>
          </p:cNvPr>
          <p:cNvSpPr>
            <a:spLocks noGrp="1"/>
          </p:cNvSpPr>
          <p:nvPr userDrawn="1">
            <p:ph type="pic" sz="quarter" idx="10" hasCustomPrompt="1"/>
          </p:nvPr>
        </p:nvSpPr>
        <p:spPr>
          <a:xfrm>
            <a:off x="2465891" y="2188960"/>
            <a:ext cx="693738" cy="692150"/>
          </a:xfrm>
          <a:prstGeom prst="ellipse">
            <a:avLst/>
          </a:prstGeom>
          <a:solidFill>
            <a:schemeClr val="bg2"/>
          </a:solidFill>
        </p:spPr>
        <p:txBody>
          <a:bodyPr/>
          <a:lstStyle/>
          <a:p>
            <a:r>
              <a:rPr lang="en-US" dirty="0"/>
              <a:t> </a:t>
            </a:r>
          </a:p>
        </p:txBody>
      </p:sp>
      <p:sp>
        <p:nvSpPr>
          <p:cNvPr id="137" name="Freeform 21">
            <a:extLst>
              <a:ext uri="{FF2B5EF4-FFF2-40B4-BE49-F238E27FC236}">
                <a16:creationId xmlns:a16="http://schemas.microsoft.com/office/drawing/2014/main" id="{E9316055-43A5-1075-60E2-AB91B16DF8D6}"/>
              </a:ext>
            </a:extLst>
          </p:cNvPr>
          <p:cNvSpPr>
            <a:spLocks/>
          </p:cNvSpPr>
          <p:nvPr userDrawn="1"/>
        </p:nvSpPr>
        <p:spPr>
          <a:xfrm>
            <a:off x="5515643" y="1939334"/>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solidFill>
        </p:spPr>
        <p:txBody>
          <a:bodyPr/>
          <a:lstStyle/>
          <a:p>
            <a:endParaRPr lang="en-US" dirty="0"/>
          </a:p>
        </p:txBody>
      </p:sp>
      <p:sp>
        <p:nvSpPr>
          <p:cNvPr id="139" name="Picture Placeholder 130">
            <a:extLst>
              <a:ext uri="{FF2B5EF4-FFF2-40B4-BE49-F238E27FC236}">
                <a16:creationId xmlns:a16="http://schemas.microsoft.com/office/drawing/2014/main" id="{56AC74B3-85C3-195F-342B-E15D41CDE5C6}"/>
              </a:ext>
            </a:extLst>
          </p:cNvPr>
          <p:cNvSpPr>
            <a:spLocks noGrp="1"/>
          </p:cNvSpPr>
          <p:nvPr userDrawn="1">
            <p:ph type="pic" sz="quarter" idx="11" hasCustomPrompt="1"/>
          </p:nvPr>
        </p:nvSpPr>
        <p:spPr>
          <a:xfrm>
            <a:off x="5757195" y="2184318"/>
            <a:ext cx="693738" cy="692150"/>
          </a:xfrm>
          <a:prstGeom prst="ellipse">
            <a:avLst/>
          </a:prstGeom>
          <a:solidFill>
            <a:schemeClr val="bg1"/>
          </a:solidFill>
        </p:spPr>
        <p:txBody>
          <a:bodyPr/>
          <a:lstStyle/>
          <a:p>
            <a:r>
              <a:rPr lang="en-US" dirty="0"/>
              <a:t> </a:t>
            </a:r>
          </a:p>
        </p:txBody>
      </p:sp>
      <p:sp>
        <p:nvSpPr>
          <p:cNvPr id="141" name="Freeform 21">
            <a:extLst>
              <a:ext uri="{FF2B5EF4-FFF2-40B4-BE49-F238E27FC236}">
                <a16:creationId xmlns:a16="http://schemas.microsoft.com/office/drawing/2014/main" id="{80FE9CAE-8A3C-20A7-0991-4EC1949AA7D0}"/>
              </a:ext>
            </a:extLst>
          </p:cNvPr>
          <p:cNvSpPr>
            <a:spLocks/>
          </p:cNvSpPr>
          <p:nvPr userDrawn="1"/>
        </p:nvSpPr>
        <p:spPr>
          <a:xfrm>
            <a:off x="8790818" y="1932168"/>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143" name="Picture Placeholder 130">
            <a:extLst>
              <a:ext uri="{FF2B5EF4-FFF2-40B4-BE49-F238E27FC236}">
                <a16:creationId xmlns:a16="http://schemas.microsoft.com/office/drawing/2014/main" id="{A0915B7B-B87A-7707-822F-BF4D2F55451B}"/>
              </a:ext>
            </a:extLst>
          </p:cNvPr>
          <p:cNvSpPr>
            <a:spLocks noGrp="1"/>
          </p:cNvSpPr>
          <p:nvPr userDrawn="1">
            <p:ph type="pic" sz="quarter" idx="12" hasCustomPrompt="1"/>
          </p:nvPr>
        </p:nvSpPr>
        <p:spPr>
          <a:xfrm>
            <a:off x="9032370" y="2177152"/>
            <a:ext cx="693738" cy="692150"/>
          </a:xfrm>
          <a:prstGeom prst="ellipse">
            <a:avLst/>
          </a:prstGeom>
          <a:solidFill>
            <a:schemeClr val="bg1"/>
          </a:solidFill>
        </p:spPr>
        <p:txBody>
          <a:bodyPr/>
          <a:lstStyle/>
          <a:p>
            <a:r>
              <a:rPr lang="en-US" dirty="0"/>
              <a:t> </a:t>
            </a:r>
          </a:p>
        </p:txBody>
      </p:sp>
      <p:sp>
        <p:nvSpPr>
          <p:cNvPr id="24" name="Freeform 6">
            <a:extLst>
              <a:ext uri="{FF2B5EF4-FFF2-40B4-BE49-F238E27FC236}">
                <a16:creationId xmlns:a16="http://schemas.microsoft.com/office/drawing/2014/main" id="{67BCE841-A75F-0E25-18F6-B4779FCA5F45}"/>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3" name="Text Placeholder 2">
            <a:extLst>
              <a:ext uri="{FF2B5EF4-FFF2-40B4-BE49-F238E27FC236}">
                <a16:creationId xmlns:a16="http://schemas.microsoft.com/office/drawing/2014/main" id="{28951A8D-A218-894D-5C6C-00AE92559797}"/>
              </a:ext>
            </a:extLst>
          </p:cNvPr>
          <p:cNvSpPr>
            <a:spLocks noGrp="1"/>
          </p:cNvSpPr>
          <p:nvPr>
            <p:ph type="body" sz="quarter" idx="13"/>
          </p:nvPr>
        </p:nvSpPr>
        <p:spPr>
          <a:xfrm>
            <a:off x="1584325" y="2949574"/>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3B4AB306-B65B-CB5B-EE38-F811FF7E040D}"/>
              </a:ext>
            </a:extLst>
          </p:cNvPr>
          <p:cNvSpPr>
            <a:spLocks noGrp="1"/>
          </p:cNvSpPr>
          <p:nvPr>
            <p:ph type="body" sz="quarter" idx="14"/>
          </p:nvPr>
        </p:nvSpPr>
        <p:spPr>
          <a:xfrm>
            <a:off x="1584325" y="3583363"/>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9270C9D3-ACFB-6982-E776-EBCF959D4070}"/>
              </a:ext>
            </a:extLst>
          </p:cNvPr>
          <p:cNvSpPr>
            <a:spLocks noGrp="1"/>
          </p:cNvSpPr>
          <p:nvPr>
            <p:ph type="body" sz="quarter" idx="15"/>
          </p:nvPr>
        </p:nvSpPr>
        <p:spPr>
          <a:xfrm>
            <a:off x="4868989" y="2955422"/>
            <a:ext cx="2470150" cy="479426"/>
          </a:xfrm>
        </p:spPr>
        <p:txBody>
          <a:bodyPr anchor="ctr">
            <a:normAutofit/>
          </a:bodyPr>
          <a:lstStyle>
            <a:lvl1pPr algn="ctr">
              <a:defRPr sz="2100" b="1">
                <a:solidFill>
                  <a:srgbClr val="0049C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3E9FB437-1F5A-1829-06A0-CF84B8D8C8A9}"/>
              </a:ext>
            </a:extLst>
          </p:cNvPr>
          <p:cNvSpPr>
            <a:spLocks noGrp="1"/>
          </p:cNvSpPr>
          <p:nvPr>
            <p:ph type="body" sz="quarter" idx="16"/>
          </p:nvPr>
        </p:nvSpPr>
        <p:spPr>
          <a:xfrm>
            <a:off x="4868989" y="3589211"/>
            <a:ext cx="2470150" cy="2434474"/>
          </a:xfrm>
        </p:spPr>
        <p:txBody>
          <a:bodyPr>
            <a:noAutofit/>
          </a:bodyPr>
          <a:lstStyle>
            <a:lvl1pPr algn="ctr">
              <a:defRPr sz="1800">
                <a:solidFill>
                  <a:srgbClr val="0049C2"/>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F28A6CBF-5D85-7E40-150C-1F43FA3408BE}"/>
              </a:ext>
            </a:extLst>
          </p:cNvPr>
          <p:cNvSpPr>
            <a:spLocks noGrp="1"/>
          </p:cNvSpPr>
          <p:nvPr>
            <p:ph type="body" sz="quarter" idx="17"/>
          </p:nvPr>
        </p:nvSpPr>
        <p:spPr>
          <a:xfrm>
            <a:off x="8137525" y="2959713"/>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F4A22E21-3BED-6578-1D0A-DCF70005F0FD}"/>
              </a:ext>
            </a:extLst>
          </p:cNvPr>
          <p:cNvSpPr>
            <a:spLocks noGrp="1"/>
          </p:cNvSpPr>
          <p:nvPr>
            <p:ph type="body" sz="quarter" idx="18"/>
          </p:nvPr>
        </p:nvSpPr>
        <p:spPr>
          <a:xfrm>
            <a:off x="8137525" y="3593502"/>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 name="TextBox 1">
            <a:extLst>
              <a:ext uri="{FF2B5EF4-FFF2-40B4-BE49-F238E27FC236}">
                <a16:creationId xmlns:a16="http://schemas.microsoft.com/office/drawing/2014/main" id="{1854207E-5C8F-5CA5-E534-9E46AA0E504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4097581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 Subject Slide">
    <p:bg>
      <p:bgRef idx="1001">
        <a:schemeClr val="bg1"/>
      </p:bgRef>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C109DEA-37B8-502E-805A-51B404BC454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4" name="Freeform 3">
            <a:extLst>
              <a:ext uri="{FF2B5EF4-FFF2-40B4-BE49-F238E27FC236}">
                <a16:creationId xmlns:a16="http://schemas.microsoft.com/office/drawing/2014/main" id="{0087B89B-D0FD-594E-A604-2263E880202C}"/>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 name="Freeform 6">
            <a:extLst>
              <a:ext uri="{FF2B5EF4-FFF2-40B4-BE49-F238E27FC236}">
                <a16:creationId xmlns:a16="http://schemas.microsoft.com/office/drawing/2014/main" id="{D0A5D052-5091-64A0-29B8-01E4DD3FF396}"/>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1"/>
            <a:ext cx="10515600" cy="1690688"/>
          </a:xfrm>
        </p:spPr>
        <p:txBody>
          <a:bodyPr/>
          <a:lstStyle>
            <a:lvl1pPr>
              <a:defRPr>
                <a:solidFill>
                  <a:schemeClr val="bg1"/>
                </a:solidFill>
              </a:defRPr>
            </a:lvl1pPr>
          </a:lstStyle>
          <a:p>
            <a:r>
              <a:rPr lang="en-US"/>
              <a:t>Click to edit Master title style</a:t>
            </a:r>
            <a:endParaRPr lang="en-US" dirty="0"/>
          </a:p>
        </p:txBody>
      </p:sp>
      <p:sp>
        <p:nvSpPr>
          <p:cNvPr id="6" name="Freeform 11">
            <a:extLst>
              <a:ext uri="{FF2B5EF4-FFF2-40B4-BE49-F238E27FC236}">
                <a16:creationId xmlns:a16="http://schemas.microsoft.com/office/drawing/2014/main" id="{AEB792A8-410F-889E-9682-9996E03EF1CA}"/>
              </a:ext>
            </a:extLst>
          </p:cNvPr>
          <p:cNvSpPr/>
          <p:nvPr/>
        </p:nvSpPr>
        <p:spPr>
          <a:xfrm>
            <a:off x="828896" y="5677157"/>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9" name="Freeform 14">
            <a:extLst>
              <a:ext uri="{FF2B5EF4-FFF2-40B4-BE49-F238E27FC236}">
                <a16:creationId xmlns:a16="http://schemas.microsoft.com/office/drawing/2014/main" id="{56EA2F43-E107-FA06-BF33-C7148D5DAA09}"/>
              </a:ext>
            </a:extLst>
          </p:cNvPr>
          <p:cNvSpPr/>
          <p:nvPr/>
        </p:nvSpPr>
        <p:spPr>
          <a:xfrm>
            <a:off x="685800" y="5488402"/>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1" name="TextBox 17">
            <a:extLst>
              <a:ext uri="{FF2B5EF4-FFF2-40B4-BE49-F238E27FC236}">
                <a16:creationId xmlns:a16="http://schemas.microsoft.com/office/drawing/2014/main" id="{2A538942-5FEB-C7D8-F9D5-CCAC6407C412}"/>
              </a:ext>
            </a:extLst>
          </p:cNvPr>
          <p:cNvSpPr txBox="1"/>
          <p:nvPr userDrawn="1"/>
        </p:nvSpPr>
        <p:spPr>
          <a:xfrm>
            <a:off x="943507" y="5565814"/>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5</a:t>
            </a:r>
          </a:p>
        </p:txBody>
      </p:sp>
      <p:sp>
        <p:nvSpPr>
          <p:cNvPr id="14" name="Freeform 20">
            <a:extLst>
              <a:ext uri="{FF2B5EF4-FFF2-40B4-BE49-F238E27FC236}">
                <a16:creationId xmlns:a16="http://schemas.microsoft.com/office/drawing/2014/main" id="{E6869AED-1A47-A19E-A0EE-6C4D514E63CF}"/>
              </a:ext>
            </a:extLst>
          </p:cNvPr>
          <p:cNvSpPr/>
          <p:nvPr/>
        </p:nvSpPr>
        <p:spPr>
          <a:xfrm>
            <a:off x="828896" y="2257878"/>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17" name="Freeform 23">
            <a:extLst>
              <a:ext uri="{FF2B5EF4-FFF2-40B4-BE49-F238E27FC236}">
                <a16:creationId xmlns:a16="http://schemas.microsoft.com/office/drawing/2014/main" id="{B2863AB7-27D9-BD60-801C-9AB3185BE20A}"/>
              </a:ext>
            </a:extLst>
          </p:cNvPr>
          <p:cNvSpPr/>
          <p:nvPr/>
        </p:nvSpPr>
        <p:spPr>
          <a:xfrm>
            <a:off x="685800" y="2069123"/>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9" name="TextBox 25">
            <a:extLst>
              <a:ext uri="{FF2B5EF4-FFF2-40B4-BE49-F238E27FC236}">
                <a16:creationId xmlns:a16="http://schemas.microsoft.com/office/drawing/2014/main" id="{274BD893-39CC-6587-2170-E971BCF085F9}"/>
              </a:ext>
            </a:extLst>
          </p:cNvPr>
          <p:cNvSpPr txBox="1"/>
          <p:nvPr userDrawn="1"/>
        </p:nvSpPr>
        <p:spPr>
          <a:xfrm>
            <a:off x="943507" y="2146535"/>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1</a:t>
            </a:r>
          </a:p>
        </p:txBody>
      </p:sp>
      <p:sp>
        <p:nvSpPr>
          <p:cNvPr id="22" name="Freeform 28">
            <a:extLst>
              <a:ext uri="{FF2B5EF4-FFF2-40B4-BE49-F238E27FC236}">
                <a16:creationId xmlns:a16="http://schemas.microsoft.com/office/drawing/2014/main" id="{35B87862-2AA6-5646-6A4F-D4A15DF7875D}"/>
              </a:ext>
            </a:extLst>
          </p:cNvPr>
          <p:cNvSpPr/>
          <p:nvPr/>
        </p:nvSpPr>
        <p:spPr>
          <a:xfrm>
            <a:off x="828896" y="3109814"/>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25" name="Freeform 31">
            <a:extLst>
              <a:ext uri="{FF2B5EF4-FFF2-40B4-BE49-F238E27FC236}">
                <a16:creationId xmlns:a16="http://schemas.microsoft.com/office/drawing/2014/main" id="{C5BA0508-80B8-5055-5420-CD60ABFCBFE7}"/>
              </a:ext>
            </a:extLst>
          </p:cNvPr>
          <p:cNvSpPr/>
          <p:nvPr/>
        </p:nvSpPr>
        <p:spPr>
          <a:xfrm>
            <a:off x="685800" y="2921060"/>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27" name="TextBox 33">
            <a:extLst>
              <a:ext uri="{FF2B5EF4-FFF2-40B4-BE49-F238E27FC236}">
                <a16:creationId xmlns:a16="http://schemas.microsoft.com/office/drawing/2014/main" id="{9FA6E6B0-7525-CA07-9C89-06FAB783F447}"/>
              </a:ext>
            </a:extLst>
          </p:cNvPr>
          <p:cNvSpPr txBox="1"/>
          <p:nvPr userDrawn="1"/>
        </p:nvSpPr>
        <p:spPr>
          <a:xfrm>
            <a:off x="943507" y="2998472"/>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2</a:t>
            </a:r>
          </a:p>
        </p:txBody>
      </p:sp>
      <p:sp>
        <p:nvSpPr>
          <p:cNvPr id="30" name="Freeform 36">
            <a:extLst>
              <a:ext uri="{FF2B5EF4-FFF2-40B4-BE49-F238E27FC236}">
                <a16:creationId xmlns:a16="http://schemas.microsoft.com/office/drawing/2014/main" id="{6A9E4AB6-5B7D-6BBB-23B8-FB6EBB121477}"/>
              </a:ext>
            </a:extLst>
          </p:cNvPr>
          <p:cNvSpPr/>
          <p:nvPr/>
        </p:nvSpPr>
        <p:spPr>
          <a:xfrm>
            <a:off x="828896" y="3964180"/>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33" name="Freeform 39">
            <a:extLst>
              <a:ext uri="{FF2B5EF4-FFF2-40B4-BE49-F238E27FC236}">
                <a16:creationId xmlns:a16="http://schemas.microsoft.com/office/drawing/2014/main" id="{37401BE6-9FF9-FD0D-6186-24B9DEF5FB14}"/>
              </a:ext>
            </a:extLst>
          </p:cNvPr>
          <p:cNvSpPr/>
          <p:nvPr/>
        </p:nvSpPr>
        <p:spPr>
          <a:xfrm>
            <a:off x="685800" y="3775426"/>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35" name="TextBox 41">
            <a:extLst>
              <a:ext uri="{FF2B5EF4-FFF2-40B4-BE49-F238E27FC236}">
                <a16:creationId xmlns:a16="http://schemas.microsoft.com/office/drawing/2014/main" id="{8218FBE3-C2BD-E049-E99C-E6BD8BF32414}"/>
              </a:ext>
            </a:extLst>
          </p:cNvPr>
          <p:cNvSpPr txBox="1"/>
          <p:nvPr userDrawn="1"/>
        </p:nvSpPr>
        <p:spPr>
          <a:xfrm>
            <a:off x="943507" y="3852838"/>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3</a:t>
            </a:r>
          </a:p>
        </p:txBody>
      </p:sp>
      <p:sp>
        <p:nvSpPr>
          <p:cNvPr id="38" name="Freeform 44">
            <a:extLst>
              <a:ext uri="{FF2B5EF4-FFF2-40B4-BE49-F238E27FC236}">
                <a16:creationId xmlns:a16="http://schemas.microsoft.com/office/drawing/2014/main" id="{F5F6EC33-B732-CF0D-CFF6-2DE4F7F97313}"/>
              </a:ext>
            </a:extLst>
          </p:cNvPr>
          <p:cNvSpPr/>
          <p:nvPr/>
        </p:nvSpPr>
        <p:spPr>
          <a:xfrm>
            <a:off x="828896" y="4822079"/>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41" name="Freeform 47">
            <a:extLst>
              <a:ext uri="{FF2B5EF4-FFF2-40B4-BE49-F238E27FC236}">
                <a16:creationId xmlns:a16="http://schemas.microsoft.com/office/drawing/2014/main" id="{4D70C0F4-072A-36F1-C1D1-9BA6A359C093}"/>
              </a:ext>
            </a:extLst>
          </p:cNvPr>
          <p:cNvSpPr/>
          <p:nvPr/>
        </p:nvSpPr>
        <p:spPr>
          <a:xfrm>
            <a:off x="685800" y="4633324"/>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43" name="TextBox 49">
            <a:extLst>
              <a:ext uri="{FF2B5EF4-FFF2-40B4-BE49-F238E27FC236}">
                <a16:creationId xmlns:a16="http://schemas.microsoft.com/office/drawing/2014/main" id="{01E040D8-9B95-7103-ED2F-E26CF1F973D2}"/>
              </a:ext>
            </a:extLst>
          </p:cNvPr>
          <p:cNvSpPr txBox="1"/>
          <p:nvPr userDrawn="1"/>
        </p:nvSpPr>
        <p:spPr>
          <a:xfrm>
            <a:off x="943507" y="4710736"/>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4</a:t>
            </a:r>
          </a:p>
        </p:txBody>
      </p:sp>
      <p:sp>
        <p:nvSpPr>
          <p:cNvPr id="10" name="Text Placeholder 9">
            <a:extLst>
              <a:ext uri="{FF2B5EF4-FFF2-40B4-BE49-F238E27FC236}">
                <a16:creationId xmlns:a16="http://schemas.microsoft.com/office/drawing/2014/main" id="{87D35608-C8C0-6AFB-FEC1-84AFFBBCF465}"/>
              </a:ext>
            </a:extLst>
          </p:cNvPr>
          <p:cNvSpPr>
            <a:spLocks noGrp="1"/>
          </p:cNvSpPr>
          <p:nvPr>
            <p:ph type="body" sz="quarter" idx="10"/>
          </p:nvPr>
        </p:nvSpPr>
        <p:spPr>
          <a:xfrm>
            <a:off x="1487488" y="2257425"/>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4" name="Text Placeholder 9">
            <a:extLst>
              <a:ext uri="{FF2B5EF4-FFF2-40B4-BE49-F238E27FC236}">
                <a16:creationId xmlns:a16="http://schemas.microsoft.com/office/drawing/2014/main" id="{0ED152DD-5E14-B7C6-3140-1E2332D05237}"/>
              </a:ext>
            </a:extLst>
          </p:cNvPr>
          <p:cNvSpPr>
            <a:spLocks noGrp="1"/>
          </p:cNvSpPr>
          <p:nvPr>
            <p:ph type="body" sz="quarter" idx="11"/>
          </p:nvPr>
        </p:nvSpPr>
        <p:spPr>
          <a:xfrm>
            <a:off x="1487488" y="311192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6" name="Text Placeholder 9">
            <a:extLst>
              <a:ext uri="{FF2B5EF4-FFF2-40B4-BE49-F238E27FC236}">
                <a16:creationId xmlns:a16="http://schemas.microsoft.com/office/drawing/2014/main" id="{AD27CC30-C265-6846-2351-BE66163508D0}"/>
              </a:ext>
            </a:extLst>
          </p:cNvPr>
          <p:cNvSpPr>
            <a:spLocks noGrp="1"/>
          </p:cNvSpPr>
          <p:nvPr>
            <p:ph type="body" sz="quarter" idx="12"/>
          </p:nvPr>
        </p:nvSpPr>
        <p:spPr>
          <a:xfrm>
            <a:off x="1478834" y="3967713"/>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2" name="Text Placeholder 9">
            <a:extLst>
              <a:ext uri="{FF2B5EF4-FFF2-40B4-BE49-F238E27FC236}">
                <a16:creationId xmlns:a16="http://schemas.microsoft.com/office/drawing/2014/main" id="{B68ED4BB-F1C1-4C3A-1451-F5B5D4A7B547}"/>
              </a:ext>
            </a:extLst>
          </p:cNvPr>
          <p:cNvSpPr>
            <a:spLocks noGrp="1"/>
          </p:cNvSpPr>
          <p:nvPr>
            <p:ph type="body" sz="quarter" idx="13"/>
          </p:nvPr>
        </p:nvSpPr>
        <p:spPr>
          <a:xfrm>
            <a:off x="1487488" y="482751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4" name="Text Placeholder 9">
            <a:extLst>
              <a:ext uri="{FF2B5EF4-FFF2-40B4-BE49-F238E27FC236}">
                <a16:creationId xmlns:a16="http://schemas.microsoft.com/office/drawing/2014/main" id="{9EF830AC-573C-85AA-5EFC-A016DAC38A09}"/>
              </a:ext>
            </a:extLst>
          </p:cNvPr>
          <p:cNvSpPr>
            <a:spLocks noGrp="1"/>
          </p:cNvSpPr>
          <p:nvPr>
            <p:ph type="body" sz="quarter" idx="14"/>
          </p:nvPr>
        </p:nvSpPr>
        <p:spPr>
          <a:xfrm>
            <a:off x="1487488" y="5682594"/>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Tree>
    <p:extLst>
      <p:ext uri="{BB962C8B-B14F-4D97-AF65-F5344CB8AC3E}">
        <p14:creationId xmlns:p14="http://schemas.microsoft.com/office/powerpoint/2010/main" val="2305825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E04B9-D0EC-2D32-DA98-EC34DAE59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0D4679-37D2-6E94-0EF7-714CD347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95ABA317-873A-8B3D-F6F7-7AA3583642B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24218" y="6286500"/>
            <a:ext cx="1788361" cy="457200"/>
          </a:xfrm>
          <a:prstGeom prst="rect">
            <a:avLst/>
          </a:prstGeom>
        </p:spPr>
      </p:pic>
      <p:sp>
        <p:nvSpPr>
          <p:cNvPr id="12" name="Freeform 19">
            <a:extLst>
              <a:ext uri="{FF2B5EF4-FFF2-40B4-BE49-F238E27FC236}">
                <a16:creationId xmlns:a16="http://schemas.microsoft.com/office/drawing/2014/main" id="{FADC83A5-7C47-C565-7129-5C22262964E0}"/>
              </a:ext>
            </a:extLst>
          </p:cNvPr>
          <p:cNvSpPr/>
          <p:nvPr/>
        </p:nvSpPr>
        <p:spPr>
          <a:xfrm>
            <a:off x="0" y="6172200"/>
            <a:ext cx="1130380" cy="685800"/>
          </a:xfrm>
          <a:custGeom>
            <a:avLst/>
            <a:gdLst/>
            <a:ahLst/>
            <a:cxnLst/>
            <a:rect l="l" t="t" r="r" b="b"/>
            <a:pathLst>
              <a:path w="1004782" h="609600">
                <a:moveTo>
                  <a:pt x="203200" y="0"/>
                </a:moveTo>
                <a:lnTo>
                  <a:pt x="1004782" y="0"/>
                </a:lnTo>
                <a:lnTo>
                  <a:pt x="801582" y="609600"/>
                </a:lnTo>
                <a:lnTo>
                  <a:pt x="0" y="609600"/>
                </a:lnTo>
                <a:lnTo>
                  <a:pt x="203200" y="0"/>
                </a:lnTo>
                <a:close/>
              </a:path>
            </a:pathLst>
          </a:custGeom>
          <a:solidFill>
            <a:srgbClr val="0049C2">
              <a:alpha val="60000"/>
            </a:srgbClr>
          </a:solidFill>
        </p:spPr>
        <p:txBody>
          <a:bodyPr/>
          <a:lstStyle/>
          <a:p>
            <a:endParaRPr lang="en-US" dirty="0"/>
          </a:p>
        </p:txBody>
      </p:sp>
      <p:sp>
        <p:nvSpPr>
          <p:cNvPr id="13" name="TextBox 20">
            <a:extLst>
              <a:ext uri="{FF2B5EF4-FFF2-40B4-BE49-F238E27FC236}">
                <a16:creationId xmlns:a16="http://schemas.microsoft.com/office/drawing/2014/main" id="{001818F7-8C2E-2C69-F62A-A798DAB78454}"/>
              </a:ext>
            </a:extLst>
          </p:cNvPr>
          <p:cNvSpPr txBox="1"/>
          <p:nvPr/>
        </p:nvSpPr>
        <p:spPr>
          <a:xfrm>
            <a:off x="228600" y="6172200"/>
            <a:ext cx="666750" cy="685800"/>
          </a:xfrm>
          <a:prstGeom prst="rect">
            <a:avLst/>
          </a:prstGeom>
        </p:spPr>
        <p:txBody>
          <a:bodyPr lIns="33867" tIns="33867" rIns="33867" bIns="33867" rtlCol="0" anchor="ctr"/>
          <a:lstStyle/>
          <a:p>
            <a:pPr algn="ctr">
              <a:lnSpc>
                <a:spcPts val="1773"/>
              </a:lnSpc>
            </a:pPr>
            <a:fld id="{020E956A-83F2-45C7-9E16-4537D737FDA7}" type="slidenum">
              <a:rPr lang="en-US" sz="2000" smtClean="0">
                <a:solidFill>
                  <a:schemeClr val="bg1"/>
                </a:solidFill>
              </a:rPr>
              <a:t>‹#›</a:t>
            </a:fld>
            <a:endParaRPr sz="2000" dirty="0">
              <a:solidFill>
                <a:schemeClr val="bg1"/>
              </a:solidFill>
            </a:endParaRPr>
          </a:p>
        </p:txBody>
      </p:sp>
    </p:spTree>
    <p:extLst>
      <p:ext uri="{BB962C8B-B14F-4D97-AF65-F5344CB8AC3E}">
        <p14:creationId xmlns:p14="http://schemas.microsoft.com/office/powerpoint/2010/main" val="315635700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4" r:id="rId6"/>
    <p:sldLayoutId id="2147483655" r:id="rId7"/>
    <p:sldLayoutId id="2147483660" r:id="rId8"/>
    <p:sldLayoutId id="2147483661" r:id="rId9"/>
    <p:sldLayoutId id="2147483658" r:id="rId10"/>
    <p:sldLayoutId id="2147483663" r:id="rId11"/>
    <p:sldLayoutId id="2147483662" r:id="rId12"/>
  </p:sldLayoutIdLst>
  <p:hf hdr="0" ftr="0"/>
  <p:txStyles>
    <p:titleStyle>
      <a:lvl1pPr algn="l" defTabSz="914400" rtl="0" eaLnBrk="1" latinLnBrk="0" hangingPunct="1">
        <a:lnSpc>
          <a:spcPct val="90000"/>
        </a:lnSpc>
        <a:spcBef>
          <a:spcPct val="0"/>
        </a:spcBef>
        <a:buNone/>
        <a:defRPr sz="4400" b="1" kern="1200">
          <a:solidFill>
            <a:srgbClr val="0049C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C14A-8E5E-BD9E-F5D2-E35B64556EBB}"/>
              </a:ext>
            </a:extLst>
          </p:cNvPr>
          <p:cNvSpPr>
            <a:spLocks noGrp="1"/>
          </p:cNvSpPr>
          <p:nvPr>
            <p:ph type="ctrTitle"/>
          </p:nvPr>
        </p:nvSpPr>
        <p:spPr/>
        <p:txBody>
          <a:bodyPr>
            <a:noAutofit/>
          </a:bodyPr>
          <a:lstStyle/>
          <a:p>
            <a:r>
              <a:rPr lang="en-US" sz="3000" dirty="0"/>
              <a:t>Inpatient vs. Outpatient Opioid Claims based on Diagnosis Codes</a:t>
            </a:r>
          </a:p>
        </p:txBody>
      </p:sp>
      <p:sp>
        <p:nvSpPr>
          <p:cNvPr id="3" name="Subtitle 2">
            <a:extLst>
              <a:ext uri="{FF2B5EF4-FFF2-40B4-BE49-F238E27FC236}">
                <a16:creationId xmlns:a16="http://schemas.microsoft.com/office/drawing/2014/main" id="{F2B66D6A-BD44-095B-AFAF-EDF515A77C98}"/>
              </a:ext>
            </a:extLst>
          </p:cNvPr>
          <p:cNvSpPr>
            <a:spLocks noGrp="1"/>
          </p:cNvSpPr>
          <p:nvPr>
            <p:ph type="subTitle" idx="1"/>
          </p:nvPr>
        </p:nvSpPr>
        <p:spPr>
          <a:xfrm>
            <a:off x="838201" y="3509963"/>
            <a:ext cx="6718300" cy="844695"/>
          </a:xfrm>
        </p:spPr>
        <p:txBody>
          <a:bodyPr>
            <a:normAutofit fontScale="47500" lnSpcReduction="20000"/>
          </a:bodyPr>
          <a:lstStyle/>
          <a:p>
            <a:r>
              <a:rPr lang="en-US" dirty="0"/>
              <a:t>Rate and Form Compliance Division</a:t>
            </a:r>
          </a:p>
          <a:p>
            <a:r>
              <a:rPr lang="en-US" dirty="0"/>
              <a:t>Commissioner Vicki Schmidt</a:t>
            </a:r>
          </a:p>
          <a:p>
            <a:r>
              <a:rPr lang="en-US" dirty="0"/>
              <a:t>Director Julie Holmes</a:t>
            </a:r>
          </a:p>
        </p:txBody>
      </p:sp>
      <p:sp>
        <p:nvSpPr>
          <p:cNvPr id="4" name="Text Placeholder 3">
            <a:extLst>
              <a:ext uri="{FF2B5EF4-FFF2-40B4-BE49-F238E27FC236}">
                <a16:creationId xmlns:a16="http://schemas.microsoft.com/office/drawing/2014/main" id="{56293FB9-8D97-C2B4-2BDF-44DD398CD066}"/>
              </a:ext>
            </a:extLst>
          </p:cNvPr>
          <p:cNvSpPr>
            <a:spLocks noGrp="1"/>
          </p:cNvSpPr>
          <p:nvPr>
            <p:ph type="body" sz="quarter" idx="13"/>
          </p:nvPr>
        </p:nvSpPr>
        <p:spPr/>
        <p:txBody>
          <a:bodyPr anchor="b">
            <a:normAutofit lnSpcReduction="10000"/>
          </a:bodyPr>
          <a:lstStyle/>
          <a:p>
            <a:r>
              <a:rPr lang="en-US" dirty="0"/>
              <a:t>Allowed and Paid Costs</a:t>
            </a:r>
          </a:p>
        </p:txBody>
      </p:sp>
      <p:sp>
        <p:nvSpPr>
          <p:cNvPr id="5" name="Text Placeholder 4">
            <a:extLst>
              <a:ext uri="{FF2B5EF4-FFF2-40B4-BE49-F238E27FC236}">
                <a16:creationId xmlns:a16="http://schemas.microsoft.com/office/drawing/2014/main" id="{9A59B359-6633-8E0A-5148-60F83580B8B6}"/>
              </a:ext>
            </a:extLst>
          </p:cNvPr>
          <p:cNvSpPr>
            <a:spLocks noGrp="1"/>
          </p:cNvSpPr>
          <p:nvPr>
            <p:ph type="body" sz="quarter" idx="14"/>
          </p:nvPr>
        </p:nvSpPr>
        <p:spPr/>
        <p:txBody>
          <a:bodyPr>
            <a:normAutofit fontScale="70000" lnSpcReduction="20000"/>
          </a:bodyPr>
          <a:lstStyle/>
          <a:p>
            <a:r>
              <a:rPr lang="en-US" dirty="0"/>
              <a:t>Anthony Depner</a:t>
            </a:r>
          </a:p>
          <a:p>
            <a:r>
              <a:rPr lang="en-US" dirty="0"/>
              <a:t>Research Analyst</a:t>
            </a:r>
          </a:p>
        </p:txBody>
      </p:sp>
      <p:sp>
        <p:nvSpPr>
          <p:cNvPr id="6" name="Text Placeholder 5">
            <a:extLst>
              <a:ext uri="{FF2B5EF4-FFF2-40B4-BE49-F238E27FC236}">
                <a16:creationId xmlns:a16="http://schemas.microsoft.com/office/drawing/2014/main" id="{63F97CAB-F873-5B57-A15F-8B680DFD83DF}"/>
              </a:ext>
            </a:extLst>
          </p:cNvPr>
          <p:cNvSpPr>
            <a:spLocks noGrp="1"/>
          </p:cNvSpPr>
          <p:nvPr>
            <p:ph type="body" sz="quarter" idx="16"/>
          </p:nvPr>
        </p:nvSpPr>
        <p:spPr/>
        <p:txBody>
          <a:bodyPr>
            <a:normAutofit fontScale="92500" lnSpcReduction="10000"/>
          </a:bodyPr>
          <a:lstStyle/>
          <a:p>
            <a:r>
              <a:rPr lang="en-US"/>
              <a:t>6/10/2025</a:t>
            </a:r>
            <a:endParaRPr lang="en-US" dirty="0"/>
          </a:p>
        </p:txBody>
      </p:sp>
    </p:spTree>
    <p:extLst>
      <p:ext uri="{BB962C8B-B14F-4D97-AF65-F5344CB8AC3E}">
        <p14:creationId xmlns:p14="http://schemas.microsoft.com/office/powerpoint/2010/main" val="215583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8FBDE-8A5D-19FC-2A43-1BD7CA2D000F}"/>
              </a:ext>
            </a:extLst>
          </p:cNvPr>
          <p:cNvSpPr>
            <a:spLocks noGrp="1"/>
          </p:cNvSpPr>
          <p:nvPr>
            <p:ph idx="1"/>
          </p:nvPr>
        </p:nvSpPr>
        <p:spPr>
          <a:xfrm>
            <a:off x="838200" y="1449659"/>
            <a:ext cx="9110133" cy="5043216"/>
          </a:xfrm>
        </p:spPr>
        <p:txBody>
          <a:bodyPr>
            <a:normAutofit fontScale="62500" lnSpcReduction="20000"/>
          </a:bodyPr>
          <a:lstStyle/>
          <a:p>
            <a:pPr marL="457200" indent="-457200">
              <a:buFont typeface="Arial" panose="020B0604020202020204" pitchFamily="34" charset="0"/>
              <a:buChar char="•"/>
            </a:pPr>
            <a:r>
              <a:rPr lang="en-US" b="1" dirty="0"/>
              <a:t>F11.10</a:t>
            </a:r>
            <a:r>
              <a:rPr lang="en-US" dirty="0"/>
              <a:t> – Opioid abuse, uncomplicated</a:t>
            </a:r>
          </a:p>
          <a:p>
            <a:pPr marL="457200" indent="-457200">
              <a:buFont typeface="Arial" panose="020B0604020202020204" pitchFamily="34" charset="0"/>
              <a:buChar char="•"/>
            </a:pPr>
            <a:r>
              <a:rPr lang="en-US" b="1" dirty="0"/>
              <a:t>F11.120</a:t>
            </a:r>
            <a:r>
              <a:rPr lang="en-US" dirty="0"/>
              <a:t> – Opioid abuse with intoxication, uncomplicated</a:t>
            </a:r>
          </a:p>
          <a:p>
            <a:pPr marL="457200" indent="-457200">
              <a:buFont typeface="Arial" panose="020B0604020202020204" pitchFamily="34" charset="0"/>
              <a:buChar char="•"/>
            </a:pPr>
            <a:r>
              <a:rPr lang="en-US" b="1" dirty="0"/>
              <a:t>F11.129</a:t>
            </a:r>
            <a:r>
              <a:rPr lang="en-US" dirty="0"/>
              <a:t> – Opioid abuse with intoxication, unspecified</a:t>
            </a:r>
          </a:p>
          <a:p>
            <a:pPr marL="457200" indent="-457200">
              <a:buFont typeface="Arial" panose="020B0604020202020204" pitchFamily="34" charset="0"/>
              <a:buChar char="•"/>
            </a:pPr>
            <a:r>
              <a:rPr lang="en-US" b="1" dirty="0"/>
              <a:t>F11.13</a:t>
            </a:r>
            <a:r>
              <a:rPr lang="en-US" dirty="0"/>
              <a:t> – Opioid abuse with withdrawal</a:t>
            </a:r>
          </a:p>
          <a:p>
            <a:pPr marL="457200" indent="-457200">
              <a:buFont typeface="Arial" panose="020B0604020202020204" pitchFamily="34" charset="0"/>
              <a:buChar char="•"/>
            </a:pPr>
            <a:r>
              <a:rPr lang="en-US" b="1" dirty="0"/>
              <a:t>F11.14</a:t>
            </a:r>
            <a:r>
              <a:rPr lang="en-US" dirty="0"/>
              <a:t> – Opioid abuse with opioid-induced mood disorder</a:t>
            </a:r>
          </a:p>
          <a:p>
            <a:pPr marL="457200" indent="-457200">
              <a:buFont typeface="Arial" panose="020B0604020202020204" pitchFamily="34" charset="0"/>
              <a:buChar char="•"/>
            </a:pPr>
            <a:r>
              <a:rPr lang="en-US" b="1" dirty="0"/>
              <a:t>F11.20</a:t>
            </a:r>
            <a:r>
              <a:rPr lang="en-US" dirty="0"/>
              <a:t> – Opioid dependence, uncomplicated</a:t>
            </a:r>
          </a:p>
          <a:p>
            <a:pPr marL="457200" indent="-457200">
              <a:buFont typeface="Arial" panose="020B0604020202020204" pitchFamily="34" charset="0"/>
              <a:buChar char="•"/>
            </a:pPr>
            <a:r>
              <a:rPr lang="en-US" b="1" dirty="0"/>
              <a:t>F11.21</a:t>
            </a:r>
            <a:r>
              <a:rPr lang="en-US" dirty="0"/>
              <a:t> – Opioid dependence, in remission</a:t>
            </a:r>
          </a:p>
          <a:p>
            <a:pPr marL="457200" indent="-457200">
              <a:buFont typeface="Arial" panose="020B0604020202020204" pitchFamily="34" charset="0"/>
              <a:buChar char="•"/>
            </a:pPr>
            <a:r>
              <a:rPr lang="en-US" b="1" dirty="0"/>
              <a:t>F11.220</a:t>
            </a:r>
            <a:r>
              <a:rPr lang="en-US" dirty="0"/>
              <a:t> – Opioid dependence with intoxication, uncomplicated</a:t>
            </a:r>
          </a:p>
          <a:p>
            <a:pPr marL="457200" indent="-457200">
              <a:buFont typeface="Arial" panose="020B0604020202020204" pitchFamily="34" charset="0"/>
              <a:buChar char="•"/>
            </a:pPr>
            <a:r>
              <a:rPr lang="en-US" b="1" dirty="0"/>
              <a:t>F11.221</a:t>
            </a:r>
            <a:r>
              <a:rPr lang="en-US" dirty="0"/>
              <a:t> – Opioid dependence with intoxication delirium</a:t>
            </a:r>
          </a:p>
          <a:p>
            <a:pPr marL="457200" indent="-457200">
              <a:buFont typeface="Arial" panose="020B0604020202020204" pitchFamily="34" charset="0"/>
              <a:buChar char="•"/>
            </a:pPr>
            <a:r>
              <a:rPr lang="en-US" b="1" dirty="0"/>
              <a:t>F11.229</a:t>
            </a:r>
            <a:r>
              <a:rPr lang="en-US" dirty="0"/>
              <a:t> – Opioid dependence with intoxication, unspecified</a:t>
            </a:r>
          </a:p>
          <a:p>
            <a:pPr marL="457200" indent="-457200">
              <a:buFont typeface="Arial" panose="020B0604020202020204" pitchFamily="34" charset="0"/>
              <a:buChar char="•"/>
            </a:pPr>
            <a:r>
              <a:rPr lang="en-US" b="1" dirty="0"/>
              <a:t>F11.23</a:t>
            </a:r>
            <a:r>
              <a:rPr lang="en-US" dirty="0"/>
              <a:t> – Opioid dependence with withdrawal</a:t>
            </a:r>
          </a:p>
          <a:p>
            <a:pPr marL="457200" indent="-457200">
              <a:buFont typeface="Arial" panose="020B0604020202020204" pitchFamily="34" charset="0"/>
              <a:buChar char="•"/>
            </a:pPr>
            <a:r>
              <a:rPr lang="en-US" b="1" dirty="0"/>
              <a:t>F11.24 </a:t>
            </a:r>
            <a:r>
              <a:rPr lang="en-US" dirty="0"/>
              <a:t>– Opioid dependence with opioid-induced mood disorder</a:t>
            </a:r>
          </a:p>
          <a:p>
            <a:pPr marL="457200" indent="-457200">
              <a:buFont typeface="Arial" panose="020B0604020202020204" pitchFamily="34" charset="0"/>
              <a:buChar char="•"/>
            </a:pPr>
            <a:r>
              <a:rPr lang="en-US" b="1" dirty="0"/>
              <a:t>F11.250</a:t>
            </a:r>
            <a:r>
              <a:rPr lang="en-US" dirty="0"/>
              <a:t> – Opioid dependence with opioid-induced psychotic disorder with delusions</a:t>
            </a:r>
          </a:p>
        </p:txBody>
      </p:sp>
      <p:sp>
        <p:nvSpPr>
          <p:cNvPr id="4" name="Title 3">
            <a:extLst>
              <a:ext uri="{FF2B5EF4-FFF2-40B4-BE49-F238E27FC236}">
                <a16:creationId xmlns:a16="http://schemas.microsoft.com/office/drawing/2014/main" id="{A6FD7BAF-3314-4C37-CCDF-9ECBA4A0E7E9}"/>
              </a:ext>
            </a:extLst>
          </p:cNvPr>
          <p:cNvSpPr>
            <a:spLocks noGrp="1"/>
          </p:cNvSpPr>
          <p:nvPr>
            <p:ph type="title"/>
          </p:nvPr>
        </p:nvSpPr>
        <p:spPr/>
        <p:txBody>
          <a:bodyPr/>
          <a:lstStyle/>
          <a:p>
            <a:r>
              <a:rPr lang="en-US" dirty="0"/>
              <a:t>Common Outpatient ICD-10 Codes</a:t>
            </a:r>
          </a:p>
        </p:txBody>
      </p:sp>
    </p:spTree>
    <p:extLst>
      <p:ext uri="{BB962C8B-B14F-4D97-AF65-F5344CB8AC3E}">
        <p14:creationId xmlns:p14="http://schemas.microsoft.com/office/powerpoint/2010/main" val="66771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096E75-127B-27C4-ECD9-5E83ECBED3B2}"/>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2FAB5635-5F9D-6705-E978-C6F997370443}"/>
              </a:ext>
            </a:extLst>
          </p:cNvPr>
          <p:cNvSpPr>
            <a:spLocks noGrp="1"/>
          </p:cNvSpPr>
          <p:nvPr>
            <p:ph idx="1"/>
          </p:nvPr>
        </p:nvSpPr>
        <p:spPr>
          <a:xfrm>
            <a:off x="838200" y="1690342"/>
            <a:ext cx="9110133" cy="4497116"/>
          </a:xfrm>
        </p:spPr>
        <p:txBody>
          <a:bodyPr>
            <a:normAutofit fontScale="62500" lnSpcReduction="20000"/>
          </a:bodyPr>
          <a:lstStyle/>
          <a:p>
            <a:pPr marL="457200" indent="-457200">
              <a:buFont typeface="Arial" panose="020B0604020202020204" pitchFamily="34" charset="0"/>
              <a:buChar char="•"/>
            </a:pPr>
            <a:r>
              <a:rPr lang="en-US" b="1" dirty="0"/>
              <a:t>F11.251</a:t>
            </a:r>
            <a:r>
              <a:rPr lang="en-US" dirty="0"/>
              <a:t> – Opioid dependence with opioid-induced psychotic disorder with hallucinations</a:t>
            </a:r>
          </a:p>
          <a:p>
            <a:pPr marL="457200" indent="-457200">
              <a:buFont typeface="Arial" panose="020B0604020202020204" pitchFamily="34" charset="0"/>
              <a:buChar char="•"/>
            </a:pPr>
            <a:r>
              <a:rPr lang="en-US" b="1" dirty="0"/>
              <a:t>F11.288</a:t>
            </a:r>
            <a:r>
              <a:rPr lang="en-US" dirty="0"/>
              <a:t> – Opioid dependence with other opioid-induced disorder</a:t>
            </a:r>
          </a:p>
          <a:p>
            <a:pPr marL="457200" indent="-457200">
              <a:buFont typeface="Arial" panose="020B0604020202020204" pitchFamily="34" charset="0"/>
              <a:buChar char="•"/>
            </a:pPr>
            <a:r>
              <a:rPr lang="en-US" b="1" dirty="0"/>
              <a:t>F11.29</a:t>
            </a:r>
            <a:r>
              <a:rPr lang="en-US" dirty="0"/>
              <a:t> – Opioid dependence with unspecified opioid-induced disorder</a:t>
            </a:r>
          </a:p>
          <a:p>
            <a:pPr marL="457200" indent="-457200">
              <a:buFont typeface="Arial" panose="020B0604020202020204" pitchFamily="34" charset="0"/>
              <a:buChar char="•"/>
            </a:pPr>
            <a:r>
              <a:rPr lang="en-US" b="1" dirty="0"/>
              <a:t>F11.90</a:t>
            </a:r>
            <a:r>
              <a:rPr lang="en-US" dirty="0"/>
              <a:t> – Opioid use, unspecified, uncomplicated</a:t>
            </a:r>
          </a:p>
          <a:p>
            <a:pPr marL="457200" indent="-457200">
              <a:buFont typeface="Arial" panose="020B0604020202020204" pitchFamily="34" charset="0"/>
              <a:buChar char="•"/>
            </a:pPr>
            <a:r>
              <a:rPr lang="en-US" b="1" dirty="0"/>
              <a:t>F11.921</a:t>
            </a:r>
            <a:r>
              <a:rPr lang="en-US" dirty="0"/>
              <a:t> – Opioid use, unspecified with intoxication delirium</a:t>
            </a:r>
          </a:p>
          <a:p>
            <a:pPr marL="457200" indent="-457200">
              <a:buFont typeface="Arial" panose="020B0604020202020204" pitchFamily="34" charset="0"/>
              <a:buChar char="•"/>
            </a:pPr>
            <a:r>
              <a:rPr lang="en-US" b="1" dirty="0"/>
              <a:t>F11.93</a:t>
            </a:r>
            <a:r>
              <a:rPr lang="en-US" dirty="0"/>
              <a:t> – Opioid use, unspecified with withdrawal</a:t>
            </a:r>
          </a:p>
          <a:p>
            <a:pPr marL="457200" indent="-457200">
              <a:buFont typeface="Arial" panose="020B0604020202020204" pitchFamily="34" charset="0"/>
              <a:buChar char="•"/>
            </a:pPr>
            <a:r>
              <a:rPr lang="en-US" b="1" dirty="0"/>
              <a:t>F11.94</a:t>
            </a:r>
            <a:r>
              <a:rPr lang="en-US" dirty="0"/>
              <a:t> – Opioid use, unspecified with opioid-induced mood disorder</a:t>
            </a:r>
          </a:p>
          <a:p>
            <a:pPr marL="457200" indent="-457200">
              <a:buFont typeface="Arial" panose="020B0604020202020204" pitchFamily="34" charset="0"/>
              <a:buChar char="•"/>
            </a:pPr>
            <a:r>
              <a:rPr lang="en-US" b="1" dirty="0"/>
              <a:t>F11.951</a:t>
            </a:r>
            <a:r>
              <a:rPr lang="en-US" dirty="0"/>
              <a:t> – Opioid use, unspecified with opioid-induced psychotic disorder with hallucinations</a:t>
            </a:r>
          </a:p>
          <a:p>
            <a:pPr marL="457200" indent="-457200">
              <a:buFont typeface="Arial" panose="020B0604020202020204" pitchFamily="34" charset="0"/>
              <a:buChar char="•"/>
            </a:pPr>
            <a:r>
              <a:rPr lang="en-US" b="1" dirty="0"/>
              <a:t>F11.982 </a:t>
            </a:r>
            <a:r>
              <a:rPr lang="en-US" dirty="0"/>
              <a:t>– Opioid use, unspecified with opioid-induced sleep disorder</a:t>
            </a:r>
          </a:p>
          <a:p>
            <a:pPr marL="457200" indent="-457200">
              <a:buFont typeface="Arial" panose="020B0604020202020204" pitchFamily="34" charset="0"/>
              <a:buChar char="•"/>
            </a:pPr>
            <a:r>
              <a:rPr lang="en-US" b="1" dirty="0"/>
              <a:t>F11.988 </a:t>
            </a:r>
            <a:r>
              <a:rPr lang="en-US" dirty="0"/>
              <a:t>– Opioid use, unspecified with other opioid-induced disorder</a:t>
            </a:r>
          </a:p>
          <a:p>
            <a:pPr marL="457200" indent="-457200">
              <a:buFont typeface="Arial" panose="020B0604020202020204" pitchFamily="34" charset="0"/>
              <a:buChar char="•"/>
            </a:pPr>
            <a:r>
              <a:rPr lang="en-US" b="1" dirty="0"/>
              <a:t>F11.99</a:t>
            </a:r>
            <a:r>
              <a:rPr lang="en-US" dirty="0"/>
              <a:t> – Opioid use, unspecified with unspecified opioid-induced disorder</a:t>
            </a:r>
          </a:p>
        </p:txBody>
      </p:sp>
      <p:sp>
        <p:nvSpPr>
          <p:cNvPr id="4" name="Title 3">
            <a:extLst>
              <a:ext uri="{FF2B5EF4-FFF2-40B4-BE49-F238E27FC236}">
                <a16:creationId xmlns:a16="http://schemas.microsoft.com/office/drawing/2014/main" id="{DC894843-BC83-6829-B6AE-FE5C035314F6}"/>
              </a:ext>
            </a:extLst>
          </p:cNvPr>
          <p:cNvSpPr>
            <a:spLocks noGrp="1"/>
          </p:cNvSpPr>
          <p:nvPr>
            <p:ph type="title"/>
          </p:nvPr>
        </p:nvSpPr>
        <p:spPr/>
        <p:txBody>
          <a:bodyPr/>
          <a:lstStyle/>
          <a:p>
            <a:r>
              <a:rPr lang="en-US" dirty="0"/>
              <a:t>Common Outpatient ICD-10 Codes</a:t>
            </a:r>
          </a:p>
        </p:txBody>
      </p:sp>
    </p:spTree>
    <p:extLst>
      <p:ext uri="{BB962C8B-B14F-4D97-AF65-F5344CB8AC3E}">
        <p14:creationId xmlns:p14="http://schemas.microsoft.com/office/powerpoint/2010/main" val="390641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070616C-1BDF-3458-6D76-CFF42E9FBE2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6971039-13E7-702F-7F89-18C0946E71FC}"/>
              </a:ext>
            </a:extLst>
          </p:cNvPr>
          <p:cNvSpPr>
            <a:spLocks noGrp="1"/>
          </p:cNvSpPr>
          <p:nvPr>
            <p:ph type="title"/>
          </p:nvPr>
        </p:nvSpPr>
        <p:spPr/>
        <p:txBody>
          <a:bodyPr/>
          <a:lstStyle/>
          <a:p>
            <a:r>
              <a:rPr lang="en-US" dirty="0"/>
              <a:t>Outpatient 2020</a:t>
            </a:r>
          </a:p>
        </p:txBody>
      </p:sp>
      <p:graphicFrame>
        <p:nvGraphicFramePr>
          <p:cNvPr id="4" name="Chart 3">
            <a:extLst>
              <a:ext uri="{FF2B5EF4-FFF2-40B4-BE49-F238E27FC236}">
                <a16:creationId xmlns:a16="http://schemas.microsoft.com/office/drawing/2014/main" id="{F12A983F-04EA-AECB-E384-5608A5DA252E}"/>
              </a:ext>
            </a:extLst>
          </p:cNvPr>
          <p:cNvGraphicFramePr>
            <a:graphicFrameLocks/>
          </p:cNvGraphicFramePr>
          <p:nvPr>
            <p:extLst>
              <p:ext uri="{D42A27DB-BD31-4B8C-83A1-F6EECF244321}">
                <p14:modId xmlns:p14="http://schemas.microsoft.com/office/powerpoint/2010/main" val="480077911"/>
              </p:ext>
            </p:extLst>
          </p:nvPr>
        </p:nvGraphicFramePr>
        <p:xfrm>
          <a:off x="198120" y="1371600"/>
          <a:ext cx="589788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0DE58F7-5152-1327-B1BF-8BB0F3DE3FC0}"/>
              </a:ext>
            </a:extLst>
          </p:cNvPr>
          <p:cNvGraphicFramePr>
            <a:graphicFrameLocks/>
          </p:cNvGraphicFramePr>
          <p:nvPr>
            <p:extLst>
              <p:ext uri="{D42A27DB-BD31-4B8C-83A1-F6EECF244321}">
                <p14:modId xmlns:p14="http://schemas.microsoft.com/office/powerpoint/2010/main" val="2275269952"/>
              </p:ext>
            </p:extLst>
          </p:nvPr>
        </p:nvGraphicFramePr>
        <p:xfrm>
          <a:off x="6096000" y="1371600"/>
          <a:ext cx="58978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8AEEA13-ACD0-184A-A5BD-E384C970C37E}"/>
              </a:ext>
            </a:extLst>
          </p:cNvPr>
          <p:cNvGraphicFramePr>
            <a:graphicFrameLocks/>
          </p:cNvGraphicFramePr>
          <p:nvPr>
            <p:extLst>
              <p:ext uri="{D42A27DB-BD31-4B8C-83A1-F6EECF244321}">
                <p14:modId xmlns:p14="http://schemas.microsoft.com/office/powerpoint/2010/main" val="3054578215"/>
              </p:ext>
            </p:extLst>
          </p:nvPr>
        </p:nvGraphicFramePr>
        <p:xfrm>
          <a:off x="2827496" y="4114800"/>
          <a:ext cx="653700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77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A2491E-6CC3-E300-9F5C-C7C3FE731D9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05616BDA-A7DD-2A9B-5FF6-097F1A104E0E}"/>
              </a:ext>
            </a:extLst>
          </p:cNvPr>
          <p:cNvSpPr>
            <a:spLocks noGrp="1"/>
          </p:cNvSpPr>
          <p:nvPr>
            <p:ph type="title"/>
          </p:nvPr>
        </p:nvSpPr>
        <p:spPr/>
        <p:txBody>
          <a:bodyPr/>
          <a:lstStyle/>
          <a:p>
            <a:r>
              <a:rPr lang="en-US" dirty="0"/>
              <a:t>Outpatient 2021</a:t>
            </a:r>
          </a:p>
        </p:txBody>
      </p:sp>
      <p:graphicFrame>
        <p:nvGraphicFramePr>
          <p:cNvPr id="4" name="Chart 3">
            <a:extLst>
              <a:ext uri="{FF2B5EF4-FFF2-40B4-BE49-F238E27FC236}">
                <a16:creationId xmlns:a16="http://schemas.microsoft.com/office/drawing/2014/main" id="{6886CEFE-6ECF-B4F8-0CB2-C3689DE832C3}"/>
              </a:ext>
            </a:extLst>
          </p:cNvPr>
          <p:cNvGraphicFramePr>
            <a:graphicFrameLocks/>
          </p:cNvGraphicFramePr>
          <p:nvPr>
            <p:extLst>
              <p:ext uri="{D42A27DB-BD31-4B8C-83A1-F6EECF244321}">
                <p14:modId xmlns:p14="http://schemas.microsoft.com/office/powerpoint/2010/main" val="931154384"/>
              </p:ext>
            </p:extLst>
          </p:nvPr>
        </p:nvGraphicFramePr>
        <p:xfrm>
          <a:off x="335280" y="1348740"/>
          <a:ext cx="5760720" cy="2708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C085ED1-DFA5-DA18-BCEB-12A9425ADB67}"/>
              </a:ext>
            </a:extLst>
          </p:cNvPr>
          <p:cNvGraphicFramePr>
            <a:graphicFrameLocks/>
          </p:cNvGraphicFramePr>
          <p:nvPr>
            <p:extLst>
              <p:ext uri="{D42A27DB-BD31-4B8C-83A1-F6EECF244321}">
                <p14:modId xmlns:p14="http://schemas.microsoft.com/office/powerpoint/2010/main" val="4285004924"/>
              </p:ext>
            </p:extLst>
          </p:nvPr>
        </p:nvGraphicFramePr>
        <p:xfrm>
          <a:off x="6095999" y="1348740"/>
          <a:ext cx="5760719" cy="2708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08B2DF1-B26D-AD37-181A-55DD117C07E0}"/>
              </a:ext>
            </a:extLst>
          </p:cNvPr>
          <p:cNvGraphicFramePr>
            <a:graphicFrameLocks/>
          </p:cNvGraphicFramePr>
          <p:nvPr>
            <p:extLst>
              <p:ext uri="{D42A27DB-BD31-4B8C-83A1-F6EECF244321}">
                <p14:modId xmlns:p14="http://schemas.microsoft.com/office/powerpoint/2010/main" val="3074050886"/>
              </p:ext>
            </p:extLst>
          </p:nvPr>
        </p:nvGraphicFramePr>
        <p:xfrm>
          <a:off x="2375536" y="4032383"/>
          <a:ext cx="7440930" cy="2800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162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9F3F318-185F-7C2C-C597-619E8E484D7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B478860F-D801-F715-640D-1B9E4EFAEA82}"/>
              </a:ext>
            </a:extLst>
          </p:cNvPr>
          <p:cNvSpPr>
            <a:spLocks noGrp="1"/>
          </p:cNvSpPr>
          <p:nvPr>
            <p:ph type="title"/>
          </p:nvPr>
        </p:nvSpPr>
        <p:spPr/>
        <p:txBody>
          <a:bodyPr/>
          <a:lstStyle/>
          <a:p>
            <a:r>
              <a:rPr lang="en-US" dirty="0"/>
              <a:t>Outpatient 2022</a:t>
            </a:r>
          </a:p>
        </p:txBody>
      </p:sp>
      <p:graphicFrame>
        <p:nvGraphicFramePr>
          <p:cNvPr id="4" name="Chart 3">
            <a:extLst>
              <a:ext uri="{FF2B5EF4-FFF2-40B4-BE49-F238E27FC236}">
                <a16:creationId xmlns:a16="http://schemas.microsoft.com/office/drawing/2014/main" id="{4E4B21F0-667A-B04D-01D2-AA0E025028EA}"/>
              </a:ext>
            </a:extLst>
          </p:cNvPr>
          <p:cNvGraphicFramePr>
            <a:graphicFrameLocks/>
          </p:cNvGraphicFramePr>
          <p:nvPr>
            <p:extLst>
              <p:ext uri="{D42A27DB-BD31-4B8C-83A1-F6EECF244321}">
                <p14:modId xmlns:p14="http://schemas.microsoft.com/office/powerpoint/2010/main" val="1748956709"/>
              </p:ext>
            </p:extLst>
          </p:nvPr>
        </p:nvGraphicFramePr>
        <p:xfrm>
          <a:off x="232410" y="1348740"/>
          <a:ext cx="586359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F456D2D-DD44-7C0E-E712-6FA93989CC15}"/>
              </a:ext>
            </a:extLst>
          </p:cNvPr>
          <p:cNvGraphicFramePr>
            <a:graphicFrameLocks/>
          </p:cNvGraphicFramePr>
          <p:nvPr>
            <p:extLst>
              <p:ext uri="{D42A27DB-BD31-4B8C-83A1-F6EECF244321}">
                <p14:modId xmlns:p14="http://schemas.microsoft.com/office/powerpoint/2010/main" val="2923008968"/>
              </p:ext>
            </p:extLst>
          </p:nvPr>
        </p:nvGraphicFramePr>
        <p:xfrm>
          <a:off x="6096000" y="1348740"/>
          <a:ext cx="586359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C3C18AE-3FD0-313D-ADFA-D26B7BFF1450}"/>
              </a:ext>
            </a:extLst>
          </p:cNvPr>
          <p:cNvGraphicFramePr>
            <a:graphicFrameLocks/>
          </p:cNvGraphicFramePr>
          <p:nvPr>
            <p:extLst>
              <p:ext uri="{D42A27DB-BD31-4B8C-83A1-F6EECF244321}">
                <p14:modId xmlns:p14="http://schemas.microsoft.com/office/powerpoint/2010/main" val="343029845"/>
              </p:ext>
            </p:extLst>
          </p:nvPr>
        </p:nvGraphicFramePr>
        <p:xfrm>
          <a:off x="2807493" y="4091940"/>
          <a:ext cx="6577013"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41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BCBE17-EEBA-0E70-C03A-152F02409D3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7A7746D-956D-0FA6-CB42-66C5B52DE935}"/>
              </a:ext>
            </a:extLst>
          </p:cNvPr>
          <p:cNvSpPr>
            <a:spLocks noGrp="1"/>
          </p:cNvSpPr>
          <p:nvPr>
            <p:ph type="title"/>
          </p:nvPr>
        </p:nvSpPr>
        <p:spPr/>
        <p:txBody>
          <a:bodyPr/>
          <a:lstStyle/>
          <a:p>
            <a:r>
              <a:rPr lang="en-US" dirty="0"/>
              <a:t>Outpatient 2023</a:t>
            </a:r>
          </a:p>
        </p:txBody>
      </p:sp>
      <p:graphicFrame>
        <p:nvGraphicFramePr>
          <p:cNvPr id="4" name="Chart 3">
            <a:extLst>
              <a:ext uri="{FF2B5EF4-FFF2-40B4-BE49-F238E27FC236}">
                <a16:creationId xmlns:a16="http://schemas.microsoft.com/office/drawing/2014/main" id="{09582B1D-C187-0719-A689-F4C110339C35}"/>
              </a:ext>
            </a:extLst>
          </p:cNvPr>
          <p:cNvGraphicFramePr>
            <a:graphicFrameLocks/>
          </p:cNvGraphicFramePr>
          <p:nvPr>
            <p:extLst>
              <p:ext uri="{D42A27DB-BD31-4B8C-83A1-F6EECF244321}">
                <p14:modId xmlns:p14="http://schemas.microsoft.com/office/powerpoint/2010/main" val="3370375341"/>
              </p:ext>
            </p:extLst>
          </p:nvPr>
        </p:nvGraphicFramePr>
        <p:xfrm>
          <a:off x="209550" y="1360170"/>
          <a:ext cx="58864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9A625A7-83C1-E7FD-966C-7267BE52AA7D}"/>
              </a:ext>
            </a:extLst>
          </p:cNvPr>
          <p:cNvGraphicFramePr>
            <a:graphicFrameLocks/>
          </p:cNvGraphicFramePr>
          <p:nvPr>
            <p:extLst>
              <p:ext uri="{D42A27DB-BD31-4B8C-83A1-F6EECF244321}">
                <p14:modId xmlns:p14="http://schemas.microsoft.com/office/powerpoint/2010/main" val="1332707881"/>
              </p:ext>
            </p:extLst>
          </p:nvPr>
        </p:nvGraphicFramePr>
        <p:xfrm>
          <a:off x="6096000" y="1360170"/>
          <a:ext cx="58864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C6631D-D6ED-21B9-5CEB-733C93B6BDFD}"/>
              </a:ext>
            </a:extLst>
          </p:cNvPr>
          <p:cNvGraphicFramePr>
            <a:graphicFrameLocks/>
          </p:cNvGraphicFramePr>
          <p:nvPr>
            <p:extLst>
              <p:ext uri="{D42A27DB-BD31-4B8C-83A1-F6EECF244321}">
                <p14:modId xmlns:p14="http://schemas.microsoft.com/office/powerpoint/2010/main" val="3218393769"/>
              </p:ext>
            </p:extLst>
          </p:nvPr>
        </p:nvGraphicFramePr>
        <p:xfrm>
          <a:off x="2861310" y="4103370"/>
          <a:ext cx="6469380" cy="2754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638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E357091-8474-7717-1E0F-B1702FE81851}"/>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D9323B06-9FB7-4BBC-3BBD-67BB9B479B40}"/>
              </a:ext>
            </a:extLst>
          </p:cNvPr>
          <p:cNvSpPr>
            <a:spLocks noGrp="1"/>
          </p:cNvSpPr>
          <p:nvPr>
            <p:ph type="title"/>
          </p:nvPr>
        </p:nvSpPr>
        <p:spPr/>
        <p:txBody>
          <a:bodyPr/>
          <a:lstStyle/>
          <a:p>
            <a:r>
              <a:rPr lang="en-US" dirty="0"/>
              <a:t>Outpatient </a:t>
            </a:r>
            <a:r>
              <a:rPr lang="en-US"/>
              <a:t>2024 Q1 - Q3</a:t>
            </a:r>
            <a:endParaRPr lang="en-US" dirty="0"/>
          </a:p>
        </p:txBody>
      </p:sp>
      <p:graphicFrame>
        <p:nvGraphicFramePr>
          <p:cNvPr id="4" name="Chart 3">
            <a:extLst>
              <a:ext uri="{FF2B5EF4-FFF2-40B4-BE49-F238E27FC236}">
                <a16:creationId xmlns:a16="http://schemas.microsoft.com/office/drawing/2014/main" id="{D6726E7C-BF73-F4A1-2F04-357A73B43289}"/>
              </a:ext>
            </a:extLst>
          </p:cNvPr>
          <p:cNvGraphicFramePr>
            <a:graphicFrameLocks/>
          </p:cNvGraphicFramePr>
          <p:nvPr>
            <p:extLst>
              <p:ext uri="{D42A27DB-BD31-4B8C-83A1-F6EECF244321}">
                <p14:modId xmlns:p14="http://schemas.microsoft.com/office/powerpoint/2010/main" val="1689681813"/>
              </p:ext>
            </p:extLst>
          </p:nvPr>
        </p:nvGraphicFramePr>
        <p:xfrm>
          <a:off x="255270" y="1348740"/>
          <a:ext cx="584073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3FE7990-B6DB-180D-530A-EBAF327D42A7}"/>
              </a:ext>
            </a:extLst>
          </p:cNvPr>
          <p:cNvGraphicFramePr>
            <a:graphicFrameLocks/>
          </p:cNvGraphicFramePr>
          <p:nvPr>
            <p:extLst>
              <p:ext uri="{D42A27DB-BD31-4B8C-83A1-F6EECF244321}">
                <p14:modId xmlns:p14="http://schemas.microsoft.com/office/powerpoint/2010/main" val="4289208970"/>
              </p:ext>
            </p:extLst>
          </p:nvPr>
        </p:nvGraphicFramePr>
        <p:xfrm>
          <a:off x="6096000" y="1348740"/>
          <a:ext cx="584073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1D7A309-F0EA-1AF3-A77F-1C574D0B599B}"/>
              </a:ext>
            </a:extLst>
          </p:cNvPr>
          <p:cNvGraphicFramePr>
            <a:graphicFrameLocks/>
          </p:cNvGraphicFramePr>
          <p:nvPr>
            <p:extLst>
              <p:ext uri="{D42A27DB-BD31-4B8C-83A1-F6EECF244321}">
                <p14:modId xmlns:p14="http://schemas.microsoft.com/office/powerpoint/2010/main" val="2635620197"/>
              </p:ext>
            </p:extLst>
          </p:nvPr>
        </p:nvGraphicFramePr>
        <p:xfrm>
          <a:off x="2419359" y="4091940"/>
          <a:ext cx="735328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078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ED4F48-00A9-E449-F5FE-D584293BC45C}"/>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BEF55C82-39FD-040F-22C9-4A44B31EB7D0}"/>
              </a:ext>
            </a:extLst>
          </p:cNvPr>
          <p:cNvSpPr>
            <a:spLocks noGrp="1"/>
          </p:cNvSpPr>
          <p:nvPr>
            <p:ph idx="1"/>
          </p:nvPr>
        </p:nvSpPr>
        <p:spPr>
          <a:xfrm>
            <a:off x="838200" y="1825625"/>
            <a:ext cx="9110133" cy="4497116"/>
          </a:xfrm>
        </p:spPr>
        <p:txBody>
          <a:bodyPr>
            <a:normAutofit fontScale="77500" lnSpcReduction="20000"/>
          </a:bodyPr>
          <a:lstStyle/>
          <a:p>
            <a:pPr marL="457200" indent="-457200">
              <a:buFont typeface="Arial" panose="020B0604020202020204" pitchFamily="34" charset="0"/>
              <a:buChar char="•"/>
            </a:pPr>
            <a:r>
              <a:rPr lang="en-US" dirty="0"/>
              <a:t>Many of the codes that have larger payment amounts often have very low number of claims. Often with these claims, there are more than one procedure going on at once, so it is all tied together in a singular claim. This helps explain the averages that are way above normal expected claim amounts.</a:t>
            </a:r>
          </a:p>
          <a:p>
            <a:pPr marL="457200" indent="-457200">
              <a:buFont typeface="Arial" panose="020B0604020202020204" pitchFamily="34" charset="0"/>
              <a:buChar char="•"/>
            </a:pPr>
            <a:r>
              <a:rPr lang="en-US" dirty="0"/>
              <a:t>F11.20 (Opioid dependence, uncomplicated) was by far the most common ICD code across the five-year gap.</a:t>
            </a:r>
          </a:p>
          <a:p>
            <a:pPr marL="1143000" lvl="1" indent="-457200"/>
            <a:r>
              <a:rPr lang="en-US" dirty="0"/>
              <a:t>This could be due to the F11.20 code encompasses many opioid dependence definitions since it is the uncomplicated code.</a:t>
            </a:r>
          </a:p>
          <a:p>
            <a:pPr marL="457200" indent="-457200">
              <a:buFont typeface="Arial" panose="020B0604020202020204" pitchFamily="34" charset="0"/>
              <a:buChar char="•"/>
            </a:pPr>
            <a:r>
              <a:rPr lang="en-US" dirty="0"/>
              <a:t>On average, outpatient claims are significantly cheaper than inpatient claims.</a:t>
            </a:r>
          </a:p>
          <a:p>
            <a:pPr marL="1143000" lvl="1" indent="-457200"/>
            <a:r>
              <a:rPr lang="en-US" dirty="0"/>
              <a:t>This is most likely tied to other procedures being processed on a single claim, and thus the price of the claim is much higher.</a:t>
            </a:r>
          </a:p>
        </p:txBody>
      </p:sp>
      <p:sp>
        <p:nvSpPr>
          <p:cNvPr id="4" name="Title 3">
            <a:extLst>
              <a:ext uri="{FF2B5EF4-FFF2-40B4-BE49-F238E27FC236}">
                <a16:creationId xmlns:a16="http://schemas.microsoft.com/office/drawing/2014/main" id="{4F1DA9BA-65DC-720A-5AC8-60FEEDF92528}"/>
              </a:ext>
            </a:extLst>
          </p:cNvPr>
          <p:cNvSpPr>
            <a:spLocks noGrp="1"/>
          </p:cNvSpPr>
          <p:nvPr>
            <p:ph type="title"/>
          </p:nvPr>
        </p:nvSpPr>
        <p:spPr/>
        <p:txBody>
          <a:bodyPr/>
          <a:lstStyle/>
          <a:p>
            <a:r>
              <a:rPr lang="en-US" dirty="0"/>
              <a:t>Key Notes</a:t>
            </a:r>
          </a:p>
        </p:txBody>
      </p:sp>
    </p:spTree>
    <p:extLst>
      <p:ext uri="{BB962C8B-B14F-4D97-AF65-F5344CB8AC3E}">
        <p14:creationId xmlns:p14="http://schemas.microsoft.com/office/powerpoint/2010/main" val="253048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Diagram 53">
            <a:extLst>
              <a:ext uri="{FF2B5EF4-FFF2-40B4-BE49-F238E27FC236}">
                <a16:creationId xmlns:a16="http://schemas.microsoft.com/office/drawing/2014/main" id="{49BE550D-441C-2ACC-5731-5437DB778677}"/>
              </a:ext>
            </a:extLst>
          </p:cNvPr>
          <p:cNvGraphicFramePr/>
          <p:nvPr>
            <p:extLst>
              <p:ext uri="{D42A27DB-BD31-4B8C-83A1-F6EECF244321}">
                <p14:modId xmlns:p14="http://schemas.microsoft.com/office/powerpoint/2010/main" val="72230742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6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D4050B-0EEB-CB77-C666-56080A98B4C7}"/>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955E6CE2-37E8-8D9D-1ECA-39CF4FF38643}"/>
              </a:ext>
            </a:extLst>
          </p:cNvPr>
          <p:cNvSpPr>
            <a:spLocks noGrp="1"/>
          </p:cNvSpPr>
          <p:nvPr>
            <p:ph idx="1"/>
          </p:nvPr>
        </p:nvSpPr>
        <p:spPr>
          <a:xfrm>
            <a:off x="838200" y="1483112"/>
            <a:ext cx="9110133" cy="4693851"/>
          </a:xfrm>
        </p:spPr>
        <p:txBody>
          <a:bodyPr>
            <a:normAutofit fontScale="92500" lnSpcReduction="20000"/>
          </a:bodyPr>
          <a:lstStyle/>
          <a:p>
            <a:pPr marL="514350" indent="-514350">
              <a:buFont typeface="Arial" panose="020B0604020202020204" pitchFamily="34" charset="0"/>
              <a:buChar char="•"/>
            </a:pPr>
            <a:r>
              <a:rPr lang="en-US" dirty="0"/>
              <a:t>The pulled data was based on two different types of code, CPT procedure codes and ICD-10 diagnosis codes.</a:t>
            </a:r>
          </a:p>
          <a:p>
            <a:pPr marL="1200150" lvl="1" indent="-514350"/>
            <a:r>
              <a:rPr lang="en-US" dirty="0"/>
              <a:t>As this created a lot of different information to display, both types of codes will be represented in two different reports. This report will be based on the ICD-10 diagnosis codes for opioid treatment.</a:t>
            </a:r>
          </a:p>
          <a:p>
            <a:pPr marL="514350" indent="-514350">
              <a:buFont typeface="Arial" panose="020B0604020202020204" pitchFamily="34" charset="0"/>
              <a:buChar char="•"/>
            </a:pPr>
            <a:r>
              <a:rPr lang="en-US" dirty="0"/>
              <a:t>The information was also separated into inpatient treatment and outpatient treatment.</a:t>
            </a:r>
          </a:p>
          <a:p>
            <a:pPr marL="514350" indent="-514350">
              <a:buFont typeface="Arial" panose="020B0604020202020204" pitchFamily="34" charset="0"/>
              <a:buChar char="•"/>
            </a:pPr>
            <a:r>
              <a:rPr lang="en-US" dirty="0"/>
              <a:t>2020 through the third quarter of 2024 are the years of data being queried. </a:t>
            </a:r>
          </a:p>
          <a:p>
            <a:pPr marL="514350" indent="-514350">
              <a:buFont typeface="Arial" panose="020B0604020202020204" pitchFamily="34" charset="0"/>
              <a:buChar char="•"/>
            </a:pPr>
            <a:r>
              <a:rPr lang="en-US" dirty="0"/>
              <a:t>The most common of these ICD-10 codes will be represented on the slide before the graphics.</a:t>
            </a:r>
          </a:p>
        </p:txBody>
      </p:sp>
      <p:sp>
        <p:nvSpPr>
          <p:cNvPr id="4" name="Title 3">
            <a:extLst>
              <a:ext uri="{FF2B5EF4-FFF2-40B4-BE49-F238E27FC236}">
                <a16:creationId xmlns:a16="http://schemas.microsoft.com/office/drawing/2014/main" id="{F96DB35B-276B-B2AB-DC2E-5311F1F76430}"/>
              </a:ext>
            </a:extLst>
          </p:cNvPr>
          <p:cNvSpPr>
            <a:spLocks noGrp="1"/>
          </p:cNvSpPr>
          <p:nvPr>
            <p:ph type="title"/>
          </p:nvPr>
        </p:nvSpPr>
        <p:spPr/>
        <p:txBody>
          <a:bodyPr/>
          <a:lstStyle/>
          <a:p>
            <a:r>
              <a:rPr lang="en-US" dirty="0"/>
              <a:t>Query Information</a:t>
            </a:r>
          </a:p>
        </p:txBody>
      </p:sp>
    </p:spTree>
    <p:extLst>
      <p:ext uri="{BB962C8B-B14F-4D97-AF65-F5344CB8AC3E}">
        <p14:creationId xmlns:p14="http://schemas.microsoft.com/office/powerpoint/2010/main" val="4682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B8D8D0-51CC-7ED7-213D-0B069972D4FF}"/>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582DD9C1-EC22-D469-C187-C4FCDB208DE4}"/>
              </a:ext>
            </a:extLst>
          </p:cNvPr>
          <p:cNvSpPr>
            <a:spLocks noGrp="1"/>
          </p:cNvSpPr>
          <p:nvPr>
            <p:ph idx="1"/>
          </p:nvPr>
        </p:nvSpPr>
        <p:spPr>
          <a:xfrm>
            <a:off x="838200" y="1825625"/>
            <a:ext cx="9110133" cy="4531213"/>
          </a:xfrm>
        </p:spPr>
        <p:txBody>
          <a:bodyPr>
            <a:normAutofit fontScale="85000" lnSpcReduction="20000"/>
          </a:bodyPr>
          <a:lstStyle/>
          <a:p>
            <a:pPr marL="457200" indent="-457200">
              <a:buFont typeface="Arial" panose="020B0604020202020204" pitchFamily="34" charset="0"/>
              <a:buChar char="•"/>
            </a:pPr>
            <a:r>
              <a:rPr lang="en-US" b="1" dirty="0"/>
              <a:t>F11.10</a:t>
            </a:r>
            <a:r>
              <a:rPr lang="en-US" dirty="0"/>
              <a:t> – Opioid abuse, uncomplicated</a:t>
            </a:r>
          </a:p>
          <a:p>
            <a:pPr marL="457200" indent="-457200">
              <a:buFont typeface="Arial" panose="020B0604020202020204" pitchFamily="34" charset="0"/>
              <a:buChar char="•"/>
            </a:pPr>
            <a:r>
              <a:rPr lang="en-US" b="1" dirty="0"/>
              <a:t>F11.129</a:t>
            </a:r>
            <a:r>
              <a:rPr lang="en-US" dirty="0"/>
              <a:t> – Opioid abuse with intoxication, unspecified</a:t>
            </a:r>
          </a:p>
          <a:p>
            <a:pPr marL="457200" indent="-457200">
              <a:buFont typeface="Arial" panose="020B0604020202020204" pitchFamily="34" charset="0"/>
              <a:buChar char="•"/>
            </a:pPr>
            <a:r>
              <a:rPr lang="en-US" b="1" dirty="0"/>
              <a:t>F11.20</a:t>
            </a:r>
            <a:r>
              <a:rPr lang="en-US" dirty="0"/>
              <a:t> – Opioid dependence, uncomplicated</a:t>
            </a:r>
          </a:p>
          <a:p>
            <a:pPr marL="457200" indent="-457200">
              <a:buFont typeface="Arial" panose="020B0604020202020204" pitchFamily="34" charset="0"/>
              <a:buChar char="•"/>
            </a:pPr>
            <a:r>
              <a:rPr lang="en-US" b="1" dirty="0"/>
              <a:t>F11.21</a:t>
            </a:r>
            <a:r>
              <a:rPr lang="en-US" dirty="0"/>
              <a:t> – Opioid dependence, in remission</a:t>
            </a:r>
          </a:p>
          <a:p>
            <a:pPr marL="457200" indent="-457200">
              <a:buFont typeface="Arial" panose="020B0604020202020204" pitchFamily="34" charset="0"/>
              <a:buChar char="•"/>
            </a:pPr>
            <a:r>
              <a:rPr lang="en-US" b="1" dirty="0"/>
              <a:t>F11.221</a:t>
            </a:r>
            <a:r>
              <a:rPr lang="en-US" dirty="0"/>
              <a:t> – Opioid dependence with intoxication delirium</a:t>
            </a:r>
          </a:p>
          <a:p>
            <a:pPr marL="457200" indent="-457200">
              <a:buFont typeface="Arial" panose="020B0604020202020204" pitchFamily="34" charset="0"/>
              <a:buChar char="•"/>
            </a:pPr>
            <a:r>
              <a:rPr lang="en-US" b="1" dirty="0"/>
              <a:t>F11.229</a:t>
            </a:r>
            <a:r>
              <a:rPr lang="en-US" dirty="0"/>
              <a:t> – Opioid dependence with intoxication, unspecified</a:t>
            </a:r>
          </a:p>
          <a:p>
            <a:pPr marL="457200" indent="-457200">
              <a:buFont typeface="Arial" panose="020B0604020202020204" pitchFamily="34" charset="0"/>
              <a:buChar char="•"/>
            </a:pPr>
            <a:r>
              <a:rPr lang="en-US" b="1" dirty="0"/>
              <a:t>F11.23</a:t>
            </a:r>
            <a:r>
              <a:rPr lang="en-US" dirty="0"/>
              <a:t> – Opioid dependence with withdrawal</a:t>
            </a:r>
          </a:p>
          <a:p>
            <a:pPr marL="457200" indent="-457200">
              <a:buFont typeface="Arial" panose="020B0604020202020204" pitchFamily="34" charset="0"/>
              <a:buChar char="•"/>
            </a:pPr>
            <a:r>
              <a:rPr lang="en-US" b="1" dirty="0"/>
              <a:t>F11.24</a:t>
            </a:r>
            <a:r>
              <a:rPr lang="en-US" dirty="0"/>
              <a:t> – Opioid dependence with opioid-induced mood disorder</a:t>
            </a:r>
          </a:p>
          <a:p>
            <a:pPr marL="457200" indent="-457200">
              <a:buFont typeface="Arial" panose="020B0604020202020204" pitchFamily="34" charset="0"/>
              <a:buChar char="•"/>
            </a:pPr>
            <a:r>
              <a:rPr lang="en-US" b="1" dirty="0"/>
              <a:t>F11.288 </a:t>
            </a:r>
            <a:r>
              <a:rPr lang="en-US" dirty="0"/>
              <a:t>– Opioid dependence with other opioid-induced disorder</a:t>
            </a:r>
            <a:endParaRPr lang="en-US" b="1" dirty="0"/>
          </a:p>
        </p:txBody>
      </p:sp>
      <p:sp>
        <p:nvSpPr>
          <p:cNvPr id="4" name="Title 3">
            <a:extLst>
              <a:ext uri="{FF2B5EF4-FFF2-40B4-BE49-F238E27FC236}">
                <a16:creationId xmlns:a16="http://schemas.microsoft.com/office/drawing/2014/main" id="{C701C311-17AB-E119-0DDA-9B2B0412BC84}"/>
              </a:ext>
            </a:extLst>
          </p:cNvPr>
          <p:cNvSpPr>
            <a:spLocks noGrp="1"/>
          </p:cNvSpPr>
          <p:nvPr>
            <p:ph type="title"/>
          </p:nvPr>
        </p:nvSpPr>
        <p:spPr/>
        <p:txBody>
          <a:bodyPr/>
          <a:lstStyle/>
          <a:p>
            <a:r>
              <a:rPr lang="en-US" dirty="0"/>
              <a:t>All Inpatient ICD-10 Codes</a:t>
            </a:r>
          </a:p>
        </p:txBody>
      </p:sp>
    </p:spTree>
    <p:extLst>
      <p:ext uri="{BB962C8B-B14F-4D97-AF65-F5344CB8AC3E}">
        <p14:creationId xmlns:p14="http://schemas.microsoft.com/office/powerpoint/2010/main" val="27454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69450EC-ED27-CF30-9E8E-A9D0D4BFC93F}"/>
              </a:ext>
            </a:extLst>
          </p:cNvPr>
          <p:cNvSpPr>
            <a:spLocks noGrp="1"/>
          </p:cNvSpPr>
          <p:nvPr>
            <p:ph type="pic" sz="quarter" idx="10"/>
          </p:nvPr>
        </p:nvSpPr>
        <p:spPr/>
        <p:txBody>
          <a:bodyPr/>
          <a:lstStyle/>
          <a:p>
            <a:endParaRPr lang="en-US" dirty="0"/>
          </a:p>
        </p:txBody>
      </p:sp>
      <p:sp>
        <p:nvSpPr>
          <p:cNvPr id="3" name="Content Placeholder 2">
            <a:extLst>
              <a:ext uri="{FF2B5EF4-FFF2-40B4-BE49-F238E27FC236}">
                <a16:creationId xmlns:a16="http://schemas.microsoft.com/office/drawing/2014/main" id="{B3D322AF-61C0-8EEB-0688-E7E617BA7122}"/>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b="1" dirty="0"/>
              <a:t>F11.251</a:t>
            </a:r>
            <a:r>
              <a:rPr lang="en-US" dirty="0"/>
              <a:t> – Opioid dependence with opioid-induced psychotic disorder with hallucinations</a:t>
            </a:r>
          </a:p>
          <a:p>
            <a:pPr marL="457200" indent="-457200">
              <a:buFont typeface="Arial" panose="020B0604020202020204" pitchFamily="34" charset="0"/>
              <a:buChar char="•"/>
            </a:pPr>
            <a:r>
              <a:rPr lang="en-US" b="1" dirty="0"/>
              <a:t>F11.93</a:t>
            </a:r>
            <a:r>
              <a:rPr lang="en-US" dirty="0"/>
              <a:t> – Opioid use, unspecified with withdrawal</a:t>
            </a:r>
          </a:p>
          <a:p>
            <a:pPr marL="457200" indent="-457200">
              <a:buFont typeface="Arial" panose="020B0604020202020204" pitchFamily="34" charset="0"/>
              <a:buChar char="•"/>
            </a:pPr>
            <a:r>
              <a:rPr lang="en-US" b="1" dirty="0"/>
              <a:t>F11.94</a:t>
            </a:r>
            <a:r>
              <a:rPr lang="en-US" dirty="0"/>
              <a:t> – Opioid use, unspecified with opioid-induced mood disorder</a:t>
            </a:r>
          </a:p>
          <a:p>
            <a:pPr marL="457200" indent="-457200">
              <a:buFont typeface="Arial" panose="020B0604020202020204" pitchFamily="34" charset="0"/>
              <a:buChar char="•"/>
            </a:pPr>
            <a:r>
              <a:rPr lang="en-US" b="1" dirty="0"/>
              <a:t>F11.951</a:t>
            </a:r>
            <a:r>
              <a:rPr lang="en-US" dirty="0"/>
              <a:t> – Opioid use, unspecified with opioid-induced psychotic disorder with hallucinations</a:t>
            </a:r>
          </a:p>
          <a:p>
            <a:pPr marL="457200" indent="-457200">
              <a:buFont typeface="Arial" panose="020B0604020202020204" pitchFamily="34" charset="0"/>
              <a:buChar char="•"/>
            </a:pPr>
            <a:r>
              <a:rPr lang="en-US" b="1" dirty="0"/>
              <a:t>F11.98</a:t>
            </a:r>
            <a:r>
              <a:rPr lang="en-US" dirty="0"/>
              <a:t> – Opioid use, unspecified with other specified opioid-induced disorder</a:t>
            </a:r>
          </a:p>
          <a:p>
            <a:pPr marL="457200" indent="-457200">
              <a:buFont typeface="Arial" panose="020B0604020202020204" pitchFamily="34" charset="0"/>
              <a:buChar char="•"/>
            </a:pPr>
            <a:r>
              <a:rPr lang="en-US" b="1" dirty="0"/>
              <a:t>F11.988</a:t>
            </a:r>
            <a:r>
              <a:rPr lang="en-US" dirty="0"/>
              <a:t> – Opioid use, unspecified with other opioid-induced disorder</a:t>
            </a:r>
          </a:p>
        </p:txBody>
      </p:sp>
      <p:sp>
        <p:nvSpPr>
          <p:cNvPr id="4" name="Title 3">
            <a:extLst>
              <a:ext uri="{FF2B5EF4-FFF2-40B4-BE49-F238E27FC236}">
                <a16:creationId xmlns:a16="http://schemas.microsoft.com/office/drawing/2014/main" id="{D5100F4A-3231-1857-E4D1-8256F9D6A2EC}"/>
              </a:ext>
            </a:extLst>
          </p:cNvPr>
          <p:cNvSpPr>
            <a:spLocks noGrp="1"/>
          </p:cNvSpPr>
          <p:nvPr>
            <p:ph type="title"/>
          </p:nvPr>
        </p:nvSpPr>
        <p:spPr/>
        <p:txBody>
          <a:bodyPr/>
          <a:lstStyle/>
          <a:p>
            <a:r>
              <a:rPr lang="en-US" dirty="0"/>
              <a:t>All Inpatient ICD-10 Codes (cont.)</a:t>
            </a:r>
          </a:p>
        </p:txBody>
      </p:sp>
    </p:spTree>
    <p:extLst>
      <p:ext uri="{BB962C8B-B14F-4D97-AF65-F5344CB8AC3E}">
        <p14:creationId xmlns:p14="http://schemas.microsoft.com/office/powerpoint/2010/main" val="8953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F70B9D-3D60-3F26-D9CC-7EFC214EF8B5}"/>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AFEE941A-5418-B83E-4BCB-163305523F58}"/>
              </a:ext>
            </a:extLst>
          </p:cNvPr>
          <p:cNvSpPr>
            <a:spLocks noGrp="1"/>
          </p:cNvSpPr>
          <p:nvPr>
            <p:ph type="title"/>
          </p:nvPr>
        </p:nvSpPr>
        <p:spPr/>
        <p:txBody>
          <a:bodyPr/>
          <a:lstStyle/>
          <a:p>
            <a:r>
              <a:rPr lang="en-US" dirty="0"/>
              <a:t>Inpatient 2020</a:t>
            </a:r>
          </a:p>
        </p:txBody>
      </p:sp>
      <p:graphicFrame>
        <p:nvGraphicFramePr>
          <p:cNvPr id="7" name="Chart 6">
            <a:extLst>
              <a:ext uri="{FF2B5EF4-FFF2-40B4-BE49-F238E27FC236}">
                <a16:creationId xmlns:a16="http://schemas.microsoft.com/office/drawing/2014/main" id="{B6D2B114-3759-D36A-94B4-3A2A22791A15}"/>
              </a:ext>
            </a:extLst>
          </p:cNvPr>
          <p:cNvGraphicFramePr>
            <a:graphicFrameLocks/>
          </p:cNvGraphicFramePr>
          <p:nvPr>
            <p:extLst>
              <p:ext uri="{D42A27DB-BD31-4B8C-83A1-F6EECF244321}">
                <p14:modId xmlns:p14="http://schemas.microsoft.com/office/powerpoint/2010/main" val="685515608"/>
              </p:ext>
            </p:extLst>
          </p:nvPr>
        </p:nvGraphicFramePr>
        <p:xfrm>
          <a:off x="477242" y="1343721"/>
          <a:ext cx="561875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2D1D5AE-ED8B-41A9-8843-5F05B37C8B20}"/>
              </a:ext>
            </a:extLst>
          </p:cNvPr>
          <p:cNvGraphicFramePr>
            <a:graphicFrameLocks/>
          </p:cNvGraphicFramePr>
          <p:nvPr>
            <p:extLst>
              <p:ext uri="{D42A27DB-BD31-4B8C-83A1-F6EECF244321}">
                <p14:modId xmlns:p14="http://schemas.microsoft.com/office/powerpoint/2010/main" val="184552492"/>
              </p:ext>
            </p:extLst>
          </p:nvPr>
        </p:nvGraphicFramePr>
        <p:xfrm>
          <a:off x="6096000" y="1357661"/>
          <a:ext cx="561875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7C5EA11-8049-CCA8-FD6B-59B112E26AC9}"/>
              </a:ext>
            </a:extLst>
          </p:cNvPr>
          <p:cNvGraphicFramePr>
            <a:graphicFrameLocks/>
          </p:cNvGraphicFramePr>
          <p:nvPr>
            <p:extLst>
              <p:ext uri="{D42A27DB-BD31-4B8C-83A1-F6EECF244321}">
                <p14:modId xmlns:p14="http://schemas.microsoft.com/office/powerpoint/2010/main" val="2526990596"/>
              </p:ext>
            </p:extLst>
          </p:nvPr>
        </p:nvGraphicFramePr>
        <p:xfrm>
          <a:off x="3066745" y="4086921"/>
          <a:ext cx="605850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7E71CFB-3A3E-AAD2-0CE8-525491EC4CDA}"/>
              </a:ext>
            </a:extLst>
          </p:cNvPr>
          <p:cNvSpPr txBox="1"/>
          <p:nvPr/>
        </p:nvSpPr>
        <p:spPr>
          <a:xfrm>
            <a:off x="477240" y="4165538"/>
            <a:ext cx="2311679" cy="1903791"/>
          </a:xfrm>
          <a:prstGeom prst="rect">
            <a:avLst/>
          </a:prstGeom>
        </p:spPr>
        <p:txBody>
          <a:bodyPr vert="horz" wrap="square" lIns="91440" tIns="45720" rIns="91440" bIns="45720" rtlCol="0" anchor="b">
            <a:normAutofit/>
          </a:bodyPr>
          <a:lstStyle/>
          <a:p>
            <a:pPr algn="l"/>
            <a:r>
              <a:rPr lang="en-US" sz="2000" b="1" dirty="0">
                <a:solidFill>
                  <a:schemeClr val="tx1"/>
                </a:solidFill>
                <a:latin typeface="+mn-lt"/>
              </a:rPr>
              <a:t>Note: The graphs between the years may have different codes.</a:t>
            </a:r>
          </a:p>
        </p:txBody>
      </p:sp>
    </p:spTree>
    <p:extLst>
      <p:ext uri="{BB962C8B-B14F-4D97-AF65-F5344CB8AC3E}">
        <p14:creationId xmlns:p14="http://schemas.microsoft.com/office/powerpoint/2010/main" val="34457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C48FFE-89AC-1F44-49B6-03FEDA202784}"/>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62F1C5B7-FB52-D603-ECB8-1372ABB00D97}"/>
              </a:ext>
            </a:extLst>
          </p:cNvPr>
          <p:cNvSpPr>
            <a:spLocks noGrp="1"/>
          </p:cNvSpPr>
          <p:nvPr>
            <p:ph type="title"/>
          </p:nvPr>
        </p:nvSpPr>
        <p:spPr/>
        <p:txBody>
          <a:bodyPr/>
          <a:lstStyle/>
          <a:p>
            <a:r>
              <a:rPr lang="en-US" dirty="0"/>
              <a:t>Inpatient 2021</a:t>
            </a:r>
          </a:p>
        </p:txBody>
      </p:sp>
      <p:graphicFrame>
        <p:nvGraphicFramePr>
          <p:cNvPr id="4" name="Chart 3">
            <a:extLst>
              <a:ext uri="{FF2B5EF4-FFF2-40B4-BE49-F238E27FC236}">
                <a16:creationId xmlns:a16="http://schemas.microsoft.com/office/drawing/2014/main" id="{33294552-FEC1-F810-4D43-5F2FEAA3F7D7}"/>
              </a:ext>
            </a:extLst>
          </p:cNvPr>
          <p:cNvGraphicFramePr>
            <a:graphicFrameLocks/>
          </p:cNvGraphicFramePr>
          <p:nvPr>
            <p:extLst>
              <p:ext uri="{D42A27DB-BD31-4B8C-83A1-F6EECF244321}">
                <p14:modId xmlns:p14="http://schemas.microsoft.com/office/powerpoint/2010/main" val="221824224"/>
              </p:ext>
            </p:extLst>
          </p:nvPr>
        </p:nvGraphicFramePr>
        <p:xfrm>
          <a:off x="482748" y="1417320"/>
          <a:ext cx="561325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B9E5AFA-D94E-71CC-B618-F56BB42740E8}"/>
              </a:ext>
            </a:extLst>
          </p:cNvPr>
          <p:cNvGraphicFramePr>
            <a:graphicFrameLocks/>
          </p:cNvGraphicFramePr>
          <p:nvPr>
            <p:extLst>
              <p:ext uri="{D42A27DB-BD31-4B8C-83A1-F6EECF244321}">
                <p14:modId xmlns:p14="http://schemas.microsoft.com/office/powerpoint/2010/main" val="1784770547"/>
              </p:ext>
            </p:extLst>
          </p:nvPr>
        </p:nvGraphicFramePr>
        <p:xfrm>
          <a:off x="6096000" y="1417320"/>
          <a:ext cx="561325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5361BF4-2A2E-A831-15F7-EB8FD78DAEE7}"/>
              </a:ext>
            </a:extLst>
          </p:cNvPr>
          <p:cNvGraphicFramePr>
            <a:graphicFrameLocks/>
          </p:cNvGraphicFramePr>
          <p:nvPr>
            <p:extLst>
              <p:ext uri="{D42A27DB-BD31-4B8C-83A1-F6EECF244321}">
                <p14:modId xmlns:p14="http://schemas.microsoft.com/office/powerpoint/2010/main" val="641128545"/>
              </p:ext>
            </p:extLst>
          </p:nvPr>
        </p:nvGraphicFramePr>
        <p:xfrm>
          <a:off x="3044189" y="4160520"/>
          <a:ext cx="5949105" cy="2697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81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62E0A0-3105-5190-7C40-87B2E7A2160A}"/>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3E4AF407-BC70-8AB5-F2C3-0C4D20CCBC25}"/>
              </a:ext>
            </a:extLst>
          </p:cNvPr>
          <p:cNvSpPr>
            <a:spLocks noGrp="1"/>
          </p:cNvSpPr>
          <p:nvPr>
            <p:ph type="title"/>
          </p:nvPr>
        </p:nvSpPr>
        <p:spPr/>
        <p:txBody>
          <a:bodyPr/>
          <a:lstStyle/>
          <a:p>
            <a:r>
              <a:rPr lang="en-US" dirty="0"/>
              <a:t>Inpatient 2022</a:t>
            </a:r>
          </a:p>
        </p:txBody>
      </p:sp>
      <p:graphicFrame>
        <p:nvGraphicFramePr>
          <p:cNvPr id="4" name="Chart 3">
            <a:extLst>
              <a:ext uri="{FF2B5EF4-FFF2-40B4-BE49-F238E27FC236}">
                <a16:creationId xmlns:a16="http://schemas.microsoft.com/office/drawing/2014/main" id="{3321F217-070D-C2C4-F919-F0DB25F8EC43}"/>
              </a:ext>
            </a:extLst>
          </p:cNvPr>
          <p:cNvGraphicFramePr>
            <a:graphicFrameLocks/>
          </p:cNvGraphicFramePr>
          <p:nvPr>
            <p:extLst>
              <p:ext uri="{D42A27DB-BD31-4B8C-83A1-F6EECF244321}">
                <p14:modId xmlns:p14="http://schemas.microsoft.com/office/powerpoint/2010/main" val="709281419"/>
              </p:ext>
            </p:extLst>
          </p:nvPr>
        </p:nvGraphicFramePr>
        <p:xfrm>
          <a:off x="450000" y="1327502"/>
          <a:ext cx="533738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963BCC4-7A59-4DE5-BB5F-169EA6621677}"/>
              </a:ext>
            </a:extLst>
          </p:cNvPr>
          <p:cNvGraphicFramePr>
            <a:graphicFrameLocks/>
          </p:cNvGraphicFramePr>
          <p:nvPr>
            <p:extLst>
              <p:ext uri="{D42A27DB-BD31-4B8C-83A1-F6EECF244321}">
                <p14:modId xmlns:p14="http://schemas.microsoft.com/office/powerpoint/2010/main" val="3629825406"/>
              </p:ext>
            </p:extLst>
          </p:nvPr>
        </p:nvGraphicFramePr>
        <p:xfrm>
          <a:off x="5787389" y="1327502"/>
          <a:ext cx="533738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2CDC4B-C37C-729E-ECC4-5CC278B4670A}"/>
              </a:ext>
            </a:extLst>
          </p:cNvPr>
          <p:cNvGraphicFramePr>
            <a:graphicFrameLocks/>
          </p:cNvGraphicFramePr>
          <p:nvPr>
            <p:extLst>
              <p:ext uri="{D42A27DB-BD31-4B8C-83A1-F6EECF244321}">
                <p14:modId xmlns:p14="http://schemas.microsoft.com/office/powerpoint/2010/main" val="2847181048"/>
              </p:ext>
            </p:extLst>
          </p:nvPr>
        </p:nvGraphicFramePr>
        <p:xfrm>
          <a:off x="3118695" y="4070702"/>
          <a:ext cx="5949105" cy="2787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482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55B1FD-AF0D-9EB4-644D-BEB6F06A579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247B404F-A7B6-C38B-A2E2-8378AAA85B49}"/>
              </a:ext>
            </a:extLst>
          </p:cNvPr>
          <p:cNvSpPr>
            <a:spLocks noGrp="1"/>
          </p:cNvSpPr>
          <p:nvPr>
            <p:ph type="title"/>
          </p:nvPr>
        </p:nvSpPr>
        <p:spPr/>
        <p:txBody>
          <a:bodyPr/>
          <a:lstStyle/>
          <a:p>
            <a:r>
              <a:rPr lang="en-US" dirty="0"/>
              <a:t>Inpatient 2023</a:t>
            </a:r>
          </a:p>
        </p:txBody>
      </p:sp>
      <p:graphicFrame>
        <p:nvGraphicFramePr>
          <p:cNvPr id="4" name="Chart 3">
            <a:extLst>
              <a:ext uri="{FF2B5EF4-FFF2-40B4-BE49-F238E27FC236}">
                <a16:creationId xmlns:a16="http://schemas.microsoft.com/office/drawing/2014/main" id="{0A730BA7-5A31-3159-D1CC-0E3E6B58F994}"/>
              </a:ext>
            </a:extLst>
          </p:cNvPr>
          <p:cNvGraphicFramePr>
            <a:graphicFrameLocks/>
          </p:cNvGraphicFramePr>
          <p:nvPr>
            <p:extLst>
              <p:ext uri="{D42A27DB-BD31-4B8C-83A1-F6EECF244321}">
                <p14:modId xmlns:p14="http://schemas.microsoft.com/office/powerpoint/2010/main" val="1078833766"/>
              </p:ext>
            </p:extLst>
          </p:nvPr>
        </p:nvGraphicFramePr>
        <p:xfrm>
          <a:off x="482748" y="1359521"/>
          <a:ext cx="5613252" cy="2914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93AE0AB-4090-8FAC-5F49-6BECA6B84381}"/>
              </a:ext>
            </a:extLst>
          </p:cNvPr>
          <p:cNvGraphicFramePr>
            <a:graphicFrameLocks/>
          </p:cNvGraphicFramePr>
          <p:nvPr>
            <p:extLst>
              <p:ext uri="{D42A27DB-BD31-4B8C-83A1-F6EECF244321}">
                <p14:modId xmlns:p14="http://schemas.microsoft.com/office/powerpoint/2010/main" val="3261006934"/>
              </p:ext>
            </p:extLst>
          </p:nvPr>
        </p:nvGraphicFramePr>
        <p:xfrm>
          <a:off x="6096000" y="1359521"/>
          <a:ext cx="5613252"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C41ED2E-1CE2-DE42-5840-83B86E7B7450}"/>
              </a:ext>
            </a:extLst>
          </p:cNvPr>
          <p:cNvGraphicFramePr>
            <a:graphicFrameLocks/>
          </p:cNvGraphicFramePr>
          <p:nvPr>
            <p:extLst>
              <p:ext uri="{D42A27DB-BD31-4B8C-83A1-F6EECF244321}">
                <p14:modId xmlns:p14="http://schemas.microsoft.com/office/powerpoint/2010/main" val="2845064258"/>
              </p:ext>
            </p:extLst>
          </p:nvPr>
        </p:nvGraphicFramePr>
        <p:xfrm>
          <a:off x="3171825" y="4274171"/>
          <a:ext cx="5848350" cy="2583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729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EBEEE7-86AA-5932-366B-8B6409827D39}"/>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9C4802A-79E5-AB8C-867F-694B3BFEBE65}"/>
              </a:ext>
            </a:extLst>
          </p:cNvPr>
          <p:cNvSpPr>
            <a:spLocks noGrp="1"/>
          </p:cNvSpPr>
          <p:nvPr>
            <p:ph type="title"/>
          </p:nvPr>
        </p:nvSpPr>
        <p:spPr/>
        <p:txBody>
          <a:bodyPr/>
          <a:lstStyle/>
          <a:p>
            <a:r>
              <a:rPr lang="en-US" dirty="0"/>
              <a:t>Inpatient 2024 Q1 - Q3</a:t>
            </a:r>
          </a:p>
        </p:txBody>
      </p:sp>
      <p:graphicFrame>
        <p:nvGraphicFramePr>
          <p:cNvPr id="4" name="Chart 3">
            <a:extLst>
              <a:ext uri="{FF2B5EF4-FFF2-40B4-BE49-F238E27FC236}">
                <a16:creationId xmlns:a16="http://schemas.microsoft.com/office/drawing/2014/main" id="{17FF49DE-3BF2-B0DC-BBD0-B8B8A94F036F}"/>
              </a:ext>
            </a:extLst>
          </p:cNvPr>
          <p:cNvGraphicFramePr>
            <a:graphicFrameLocks/>
          </p:cNvGraphicFramePr>
          <p:nvPr>
            <p:extLst>
              <p:ext uri="{D42A27DB-BD31-4B8C-83A1-F6EECF244321}">
                <p14:modId xmlns:p14="http://schemas.microsoft.com/office/powerpoint/2010/main" val="2770801845"/>
              </p:ext>
            </p:extLst>
          </p:nvPr>
        </p:nvGraphicFramePr>
        <p:xfrm>
          <a:off x="103572" y="1350167"/>
          <a:ext cx="599242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AFC5FC7-0676-B488-E0BF-9224C0881F90}"/>
              </a:ext>
            </a:extLst>
          </p:cNvPr>
          <p:cNvGraphicFramePr>
            <a:graphicFrameLocks/>
          </p:cNvGraphicFramePr>
          <p:nvPr>
            <p:extLst>
              <p:ext uri="{D42A27DB-BD31-4B8C-83A1-F6EECF244321}">
                <p14:modId xmlns:p14="http://schemas.microsoft.com/office/powerpoint/2010/main" val="3698463080"/>
              </p:ext>
            </p:extLst>
          </p:nvPr>
        </p:nvGraphicFramePr>
        <p:xfrm>
          <a:off x="6095998" y="1350167"/>
          <a:ext cx="599242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04EEA9-88A6-77DA-4C31-71266298F26D}"/>
              </a:ext>
            </a:extLst>
          </p:cNvPr>
          <p:cNvGraphicFramePr>
            <a:graphicFrameLocks/>
          </p:cNvGraphicFramePr>
          <p:nvPr>
            <p:extLst>
              <p:ext uri="{D42A27DB-BD31-4B8C-83A1-F6EECF244321}">
                <p14:modId xmlns:p14="http://schemas.microsoft.com/office/powerpoint/2010/main" val="882672872"/>
              </p:ext>
            </p:extLst>
          </p:nvPr>
        </p:nvGraphicFramePr>
        <p:xfrm>
          <a:off x="3099785" y="4093367"/>
          <a:ext cx="594910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9131163"/>
      </p:ext>
    </p:extLst>
  </p:cSld>
  <p:clrMapOvr>
    <a:masterClrMapping/>
  </p:clrMapOvr>
</p:sld>
</file>

<file path=ppt/theme/theme1.xml><?xml version="1.0" encoding="utf-8"?>
<a:theme xmlns:a="http://schemas.openxmlformats.org/drawingml/2006/main" name="Office Theme">
  <a:themeElements>
    <a:clrScheme name="KS Dept of Ins">
      <a:dk1>
        <a:sysClr val="windowText" lastClr="000000"/>
      </a:dk1>
      <a:lt1>
        <a:sysClr val="window" lastClr="FFFFFF"/>
      </a:lt1>
      <a:dk2>
        <a:srgbClr val="223A7A"/>
      </a:dk2>
      <a:lt2>
        <a:srgbClr val="FFFFFF"/>
      </a:lt2>
      <a:accent1>
        <a:srgbClr val="3357B6"/>
      </a:accent1>
      <a:accent2>
        <a:srgbClr val="FFE900"/>
      </a:accent2>
      <a:accent3>
        <a:srgbClr val="FFC700"/>
      </a:accent3>
      <a:accent4>
        <a:srgbClr val="8399D2"/>
      </a:accent4>
      <a:accent5>
        <a:srgbClr val="CCCCCC"/>
      </a:accent5>
      <a:accent6>
        <a:srgbClr val="444444"/>
      </a:accent6>
      <a:hlink>
        <a:srgbClr val="9939AF"/>
      </a:hlink>
      <a:folHlink>
        <a:srgbClr val="CCB9C5"/>
      </a:folHlink>
    </a:clrScheme>
    <a:fontScheme name="KS Dept of Ins">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solidFill>
              <a:schemeClr val="tx1"/>
            </a:solidFill>
            <a:latin typeface="+mn-lt"/>
          </a:defRPr>
        </a:defPPr>
      </a:lstStyle>
    </a:txDef>
  </a:objectDefaults>
  <a:extraClrSchemeLst/>
  <a:extLst>
    <a:ext uri="{05A4C25C-085E-4340-85A3-A5531E510DB2}">
      <thm15:themeFamily xmlns:thm15="http://schemas.microsoft.com/office/thememl/2012/main" name="KDOI PowerPoint Template" id="{5341CDA2-B370-4693-8959-C2F1EEEF04B3}" vid="{6F42D206-D535-4750-82EC-C6DCFBAD8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KDOI PowerPoint Template</Template>
  <TotalTime>698</TotalTime>
  <Words>814</Words>
  <Application>Microsoft Office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Grandview</vt:lpstr>
      <vt:lpstr>Office Theme</vt:lpstr>
      <vt:lpstr>Inpatient vs. Outpatient Opioid Claims based on Diagnosis Codes</vt:lpstr>
      <vt:lpstr>Query Information</vt:lpstr>
      <vt:lpstr>All Inpatient ICD-10 Codes</vt:lpstr>
      <vt:lpstr>All Inpatient ICD-10 Codes (cont.)</vt:lpstr>
      <vt:lpstr>Inpatient 2020</vt:lpstr>
      <vt:lpstr>Inpatient 2021</vt:lpstr>
      <vt:lpstr>Inpatient 2022</vt:lpstr>
      <vt:lpstr>Inpatient 2023</vt:lpstr>
      <vt:lpstr>Inpatient 2024 Q1 - Q3</vt:lpstr>
      <vt:lpstr>Common Outpatient ICD-10 Codes</vt:lpstr>
      <vt:lpstr>Common Outpatient ICD-10 Codes</vt:lpstr>
      <vt:lpstr>Outpatient 2020</vt:lpstr>
      <vt:lpstr>Outpatient 2021</vt:lpstr>
      <vt:lpstr>Outpatient 2022</vt:lpstr>
      <vt:lpstr>Outpatient 2023</vt:lpstr>
      <vt:lpstr>Outpatient 2024 Q1 - Q3</vt:lpstr>
      <vt:lpstr>Key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Depner [KDOI]</dc:creator>
  <cp:lastModifiedBy>Anthony Depner [KDOI]</cp:lastModifiedBy>
  <cp:revision>113</cp:revision>
  <dcterms:created xsi:type="dcterms:W3CDTF">2024-08-06T17:46:03Z</dcterms:created>
  <dcterms:modified xsi:type="dcterms:W3CDTF">2025-06-10T17:55:02Z</dcterms:modified>
</cp:coreProperties>
</file>